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2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3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4.xml" ContentType="application/vnd.openxmlformats-officedocument.presentationml.notesSlide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5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notesSlides/notesSlide6.xml" ContentType="application/vnd.openxmlformats-officedocument.presentationml.notesSlide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7.xml" ContentType="application/vnd.openxmlformats-officedocument.presentationml.notesSlid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notesSlides/notesSlide8.xml" ContentType="application/vnd.openxmlformats-officedocument.presentationml.notesSlide+xml"/>
  <Override PartName="/ppt/tags/tag104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2" r:id="rId2"/>
  </p:sldMasterIdLst>
  <p:notesMasterIdLst>
    <p:notesMasterId r:id="rId13"/>
  </p:notesMasterIdLst>
  <p:sldIdLst>
    <p:sldId id="3259" r:id="rId3"/>
    <p:sldId id="3260" r:id="rId4"/>
    <p:sldId id="3256" r:id="rId5"/>
    <p:sldId id="3257" r:id="rId6"/>
    <p:sldId id="3261" r:id="rId7"/>
    <p:sldId id="3263" r:id="rId8"/>
    <p:sldId id="3264" r:id="rId9"/>
    <p:sldId id="3265" r:id="rId10"/>
    <p:sldId id="3266" r:id="rId11"/>
    <p:sldId id="550" r:id="rId12"/>
  </p:sldIdLst>
  <p:sldSz cx="12192000" cy="6858000"/>
  <p:notesSz cx="6858000" cy="9144000"/>
  <p:embeddedFontLst>
    <p:embeddedFont>
      <p:font typeface="等线" panose="02010600030101010101" pitchFamily="2" charset="-122"/>
      <p:regular r:id="rId14"/>
      <p:bold r:id="rId15"/>
    </p:embeddedFont>
    <p:embeddedFont>
      <p:font typeface="等线 Light" panose="02010600030101010101" pitchFamily="2" charset="-122"/>
      <p:regular r:id="rId16"/>
    </p:embeddedFont>
    <p:embeddedFont>
      <p:font typeface="微软雅黑" panose="020B0503020204020204" pitchFamily="34" charset="-122"/>
      <p:regular r:id="rId17"/>
      <p:bold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03729568" name="哇哦" initials="哇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4D4D"/>
    <a:srgbClr val="0E419C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340" autoAdjust="0"/>
  </p:normalViewPr>
  <p:slideViewPr>
    <p:cSldViewPr snapToGrid="0">
      <p:cViewPr>
        <p:scale>
          <a:sx n="75" d="100"/>
          <a:sy n="75" d="100"/>
        </p:scale>
        <p:origin x="108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5E3DA4-02E5-4F12-93BE-76E0DD44CFD8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98034-E49B-47BA-9ABC-63BF21032FD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各位老师们，同学们好，我今天的答辩课题是</a:t>
            </a:r>
            <a:r>
              <a:rPr lang="en-US" altLang="zh-CN" dirty="0">
                <a:sym typeface="+mn-ea"/>
              </a:rPr>
              <a:t>…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998766-6A9C-4F2F-8D78-A8B7F422C2B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我的汇报到此结束，谢谢大家</a:t>
            </a:r>
            <a:r>
              <a:rPr lang="en-US" altLang="zh-CN" dirty="0">
                <a:sym typeface="+mn-ea"/>
              </a:rPr>
              <a:t>. </a:t>
            </a:r>
            <a:endParaRPr lang="zh-CN" altLang="en-US" dirty="0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下面我将从研究背景、研究内容与方法、前期工作和成果，以及进度安排几个方面进行汇报。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998766-6A9C-4F2F-8D78-A8B7F422C2B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首先是研究背景。</a:t>
            </a:r>
          </a:p>
          <a:p>
            <a:r>
              <a:rPr lang="zh-CN" altLang="en-US"/>
              <a:t>锂离子电池因高能量密度和长寿命广泛应用，但长期使用会衰退，带来安全隐患，如</a:t>
            </a:r>
            <a:r>
              <a:rPr lang="en-US" altLang="zh-CN"/>
              <a:t> 2024 </a:t>
            </a:r>
            <a:r>
              <a:rPr lang="zh-CN" altLang="en-US"/>
              <a:t>年佛山火灾。</a:t>
            </a:r>
            <a:endParaRPr lang="en-US" altLang="zh-CN"/>
          </a:p>
          <a:p>
            <a:r>
              <a:rPr lang="zh-CN" altLang="en-US"/>
              <a:t>所以对锂离子电池健康状态的一个预测就非常重要</a:t>
            </a:r>
            <a:r>
              <a:rPr lang="en-US" altLang="zh-CN"/>
              <a:t>.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也就引申出了研究内容。</a:t>
            </a:r>
            <a:endParaRPr lang="en-US" altLang="zh-CN"/>
          </a:p>
          <a:p>
            <a:r>
              <a:rPr lang="zh-CN" altLang="en-US"/>
              <a:t>主要分为两个方面，一个是点预测，一个是区间预测，对此有两个问题，点预测的话就是多尺度特征深度提取与融合难题，区间预测就是准确度低与复杂度高的瓶颈。针对点预测的问题，我们通过改进的</a:t>
            </a:r>
            <a:r>
              <a:rPr lang="en-US" altLang="zh-CN"/>
              <a:t>Transformer</a:t>
            </a:r>
            <a:r>
              <a:rPr lang="zh-CN" altLang="en-US"/>
              <a:t>混合模型来解决，而区间预测则通过设计基于</a:t>
            </a:r>
            <a:r>
              <a:rPr lang="en-US" altLang="zh-CN"/>
              <a:t>QR-KDE</a:t>
            </a:r>
            <a:r>
              <a:rPr lang="zh-CN" altLang="en-US"/>
              <a:t>也就是分位数回归</a:t>
            </a:r>
            <a:r>
              <a:rPr lang="en-US" altLang="zh-CN"/>
              <a:t>-</a:t>
            </a:r>
            <a:r>
              <a:rPr lang="zh-CN" altLang="en-US"/>
              <a:t>核密度估计的混合模型来解决</a:t>
            </a:r>
            <a:r>
              <a:rPr lang="en-US" altLang="zh-CN"/>
              <a:t>.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再到具体的研究方法，点预测的改进</a:t>
            </a:r>
            <a:r>
              <a:rPr lang="en-US" altLang="zh-CN"/>
              <a:t>Transformer</a:t>
            </a:r>
            <a:r>
              <a:rPr lang="zh-CN" altLang="en-US"/>
              <a:t>混合模型，主要有三点，在右侧</a:t>
            </a:r>
            <a:r>
              <a:rPr lang="en-US" altLang="zh-CN"/>
              <a:t>.</a:t>
            </a:r>
            <a:r>
              <a:rPr lang="zh-CN" altLang="en-US"/>
              <a:t>（第一点</a:t>
            </a:r>
            <a:r>
              <a:rPr lang="en-US" altLang="zh-CN"/>
              <a:t>..</a:t>
            </a:r>
            <a:r>
              <a:rPr lang="zh-CN" altLang="en-US"/>
              <a:t>第二</a:t>
            </a:r>
            <a:r>
              <a:rPr lang="en-US" altLang="zh-CN"/>
              <a:t>..</a:t>
            </a:r>
            <a:r>
              <a:rPr lang="zh-CN" altLang="en-US"/>
              <a:t>第三</a:t>
            </a:r>
            <a:r>
              <a:rPr lang="en-US" altLang="zh-CN"/>
              <a:t>..</a:t>
            </a:r>
            <a:r>
              <a:rPr lang="zh-CN" altLang="en-US"/>
              <a:t>）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而区间预测的话，就是那两点，第一点</a:t>
            </a:r>
            <a:r>
              <a:rPr lang="en-US" altLang="zh-CN"/>
              <a:t>..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这一页展示了我的前期工作。我提出了改进的</a:t>
            </a:r>
            <a:r>
              <a:rPr lang="en-US" altLang="zh-CN"/>
              <a:t> U-MSDCNet </a:t>
            </a:r>
            <a:r>
              <a:rPr lang="zh-CN" altLang="en-US"/>
              <a:t>模型，引入差分卷积、多尺度融合和注意力机制，用来更好地提取电池退化特征。实验结果表明，该模型在</a:t>
            </a:r>
            <a:r>
              <a:rPr lang="en-US" altLang="zh-CN"/>
              <a:t> NASA </a:t>
            </a:r>
            <a:r>
              <a:rPr lang="zh-CN" altLang="en-US"/>
              <a:t>和</a:t>
            </a:r>
            <a:r>
              <a:rPr lang="en-US" altLang="zh-CN"/>
              <a:t> WRBD </a:t>
            </a:r>
            <a:r>
              <a:rPr lang="zh-CN" altLang="en-US"/>
              <a:t>数据集上的预测精度优于多种代表性方法，尤其在寿命曲线末端和拐点处表现更稳定。这些结果验证了模型的有效性，也为后续迁移学习研究打下了基础。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这也是学术成果</a:t>
            </a:r>
            <a:r>
              <a:rPr lang="en-US" altLang="zh-CN"/>
              <a:t>. 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最后是我的一个进度安排，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 userDrawn="1"/>
        </p:nvSpPr>
        <p:spPr>
          <a:xfrm>
            <a:off x="0" y="6732766"/>
            <a:ext cx="407368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 dirty="0">
                <a:solidFill>
                  <a:schemeClr val="bg1"/>
                </a:solidFill>
              </a:rPr>
              <a:t>木卫林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边形 2"/>
          <p:cNvSpPr/>
          <p:nvPr userDrawn="1"/>
        </p:nvSpPr>
        <p:spPr>
          <a:xfrm>
            <a:off x="-1290682" y="294519"/>
            <a:ext cx="2584540" cy="2365194"/>
          </a:xfrm>
          <a:prstGeom prst="parallelogram">
            <a:avLst>
              <a:gd name="adj" fmla="val 100148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4" name="平行四边形 3"/>
          <p:cNvSpPr/>
          <p:nvPr userDrawn="1"/>
        </p:nvSpPr>
        <p:spPr>
          <a:xfrm>
            <a:off x="511671" y="-888078"/>
            <a:ext cx="2584540" cy="2365194"/>
          </a:xfrm>
          <a:prstGeom prst="parallelogram">
            <a:avLst>
              <a:gd name="adj" fmla="val 10014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5" name="平行四边形 4"/>
          <p:cNvSpPr/>
          <p:nvPr userDrawn="1"/>
        </p:nvSpPr>
        <p:spPr>
          <a:xfrm>
            <a:off x="9095790" y="5427303"/>
            <a:ext cx="2584540" cy="2365194"/>
          </a:xfrm>
          <a:prstGeom prst="parallelogram">
            <a:avLst>
              <a:gd name="adj" fmla="val 100148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6" name="平行四边形 5"/>
          <p:cNvSpPr/>
          <p:nvPr userDrawn="1"/>
        </p:nvSpPr>
        <p:spPr>
          <a:xfrm>
            <a:off x="10898143" y="4244706"/>
            <a:ext cx="2584540" cy="2365194"/>
          </a:xfrm>
          <a:prstGeom prst="parallelogram">
            <a:avLst>
              <a:gd name="adj" fmla="val 10014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边形 2"/>
          <p:cNvSpPr/>
          <p:nvPr userDrawn="1"/>
        </p:nvSpPr>
        <p:spPr>
          <a:xfrm>
            <a:off x="-1764002" y="-20138"/>
            <a:ext cx="6772289" cy="930128"/>
          </a:xfrm>
          <a:prstGeom prst="parallelogram">
            <a:avLst>
              <a:gd name="adj" fmla="val 10014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4" name="平行四边形 3"/>
          <p:cNvSpPr/>
          <p:nvPr userDrawn="1"/>
        </p:nvSpPr>
        <p:spPr>
          <a:xfrm>
            <a:off x="-1788384" y="-155534"/>
            <a:ext cx="6772289" cy="930128"/>
          </a:xfrm>
          <a:prstGeom prst="parallelogram">
            <a:avLst>
              <a:gd name="adj" fmla="val 100148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5" name="平行四边形 4"/>
          <p:cNvSpPr/>
          <p:nvPr userDrawn="1"/>
        </p:nvSpPr>
        <p:spPr>
          <a:xfrm>
            <a:off x="7834860" y="6399026"/>
            <a:ext cx="6772289" cy="930128"/>
          </a:xfrm>
          <a:prstGeom prst="parallelogram">
            <a:avLst>
              <a:gd name="adj" fmla="val 10014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6" name="平行四边形 5"/>
          <p:cNvSpPr/>
          <p:nvPr userDrawn="1"/>
        </p:nvSpPr>
        <p:spPr>
          <a:xfrm>
            <a:off x="8084593" y="6396864"/>
            <a:ext cx="6772289" cy="930128"/>
          </a:xfrm>
          <a:prstGeom prst="parallelogram">
            <a:avLst>
              <a:gd name="adj" fmla="val 100148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A17E80-96A6-4509-A64B-F86AA87E1762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C9BE40-34EB-4680-AB44-538561DC2FE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23604" y="6858000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下载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http://www.1ppt.com/xiazai/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9B0B8-B873-45DD-AB9C-089F0F4876F3}" type="datetimeFigureOut">
              <a:rPr lang="zh-CN" altLang="en-US" smtClean="0"/>
              <a:t>2025/9/24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1DBB8-D5FE-4C37-B500-81B43DDDD87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037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 dir="u"/>
      </p:transition>
    </mc:Choice>
    <mc:Fallback xmlns="">
      <p:transition spd="slow" advClick="0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26" Type="http://schemas.openxmlformats.org/officeDocument/2006/relationships/tags" Target="../tags/tag27.xml"/><Relationship Id="rId3" Type="http://schemas.openxmlformats.org/officeDocument/2006/relationships/tags" Target="../tags/tag4.xml"/><Relationship Id="rId21" Type="http://schemas.openxmlformats.org/officeDocument/2006/relationships/tags" Target="../tags/tag2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5" Type="http://schemas.openxmlformats.org/officeDocument/2006/relationships/tags" Target="../tags/tag26.xml"/><Relationship Id="rId33" Type="http://schemas.openxmlformats.org/officeDocument/2006/relationships/notesSlide" Target="../notesSlides/notesSlide2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29" Type="http://schemas.openxmlformats.org/officeDocument/2006/relationships/tags" Target="../tags/tag30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tags" Target="../tags/tag25.xml"/><Relationship Id="rId32" Type="http://schemas.openxmlformats.org/officeDocument/2006/relationships/slideLayout" Target="../slideLayouts/slideLayout17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23" Type="http://schemas.openxmlformats.org/officeDocument/2006/relationships/tags" Target="../tags/tag24.xml"/><Relationship Id="rId28" Type="http://schemas.openxmlformats.org/officeDocument/2006/relationships/tags" Target="../tags/tag29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31" Type="http://schemas.openxmlformats.org/officeDocument/2006/relationships/tags" Target="../tags/tag32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tags" Target="../tags/tag23.xml"/><Relationship Id="rId27" Type="http://schemas.openxmlformats.org/officeDocument/2006/relationships/tags" Target="../tags/tag28.xml"/><Relationship Id="rId30" Type="http://schemas.openxmlformats.org/officeDocument/2006/relationships/tags" Target="../tags/tag31.xml"/><Relationship Id="rId8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40.xml"/><Relationship Id="rId13" Type="http://schemas.openxmlformats.org/officeDocument/2006/relationships/slideLayout" Target="../slideLayouts/slideLayout17.xml"/><Relationship Id="rId3" Type="http://schemas.openxmlformats.org/officeDocument/2006/relationships/tags" Target="../tags/tag35.xml"/><Relationship Id="rId7" Type="http://schemas.openxmlformats.org/officeDocument/2006/relationships/tags" Target="../tags/tag39.xml"/><Relationship Id="rId12" Type="http://schemas.openxmlformats.org/officeDocument/2006/relationships/tags" Target="../tags/tag44.xml"/><Relationship Id="rId2" Type="http://schemas.openxmlformats.org/officeDocument/2006/relationships/tags" Target="../tags/tag34.xml"/><Relationship Id="rId16" Type="http://schemas.openxmlformats.org/officeDocument/2006/relationships/image" Target="../media/image3.png"/><Relationship Id="rId1" Type="http://schemas.openxmlformats.org/officeDocument/2006/relationships/tags" Target="../tags/tag33.xml"/><Relationship Id="rId6" Type="http://schemas.openxmlformats.org/officeDocument/2006/relationships/tags" Target="../tags/tag38.xml"/><Relationship Id="rId11" Type="http://schemas.openxmlformats.org/officeDocument/2006/relationships/tags" Target="../tags/tag43.xml"/><Relationship Id="rId5" Type="http://schemas.openxmlformats.org/officeDocument/2006/relationships/tags" Target="../tags/tag37.xml"/><Relationship Id="rId15" Type="http://schemas.openxmlformats.org/officeDocument/2006/relationships/image" Target="../media/image2.jpeg"/><Relationship Id="rId10" Type="http://schemas.openxmlformats.org/officeDocument/2006/relationships/tags" Target="../tags/tag42.xml"/><Relationship Id="rId4" Type="http://schemas.openxmlformats.org/officeDocument/2006/relationships/tags" Target="../tags/tag36.xml"/><Relationship Id="rId9" Type="http://schemas.openxmlformats.org/officeDocument/2006/relationships/tags" Target="../tags/tag41.xml"/><Relationship Id="rId1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13" Type="http://schemas.openxmlformats.org/officeDocument/2006/relationships/tags" Target="../tags/tag57.xml"/><Relationship Id="rId18" Type="http://schemas.openxmlformats.org/officeDocument/2006/relationships/tags" Target="../tags/tag62.xml"/><Relationship Id="rId26" Type="http://schemas.openxmlformats.org/officeDocument/2006/relationships/tags" Target="../tags/tag70.xml"/><Relationship Id="rId3" Type="http://schemas.openxmlformats.org/officeDocument/2006/relationships/tags" Target="../tags/tag47.xml"/><Relationship Id="rId21" Type="http://schemas.openxmlformats.org/officeDocument/2006/relationships/tags" Target="../tags/tag65.xml"/><Relationship Id="rId7" Type="http://schemas.openxmlformats.org/officeDocument/2006/relationships/tags" Target="../tags/tag51.xml"/><Relationship Id="rId12" Type="http://schemas.openxmlformats.org/officeDocument/2006/relationships/tags" Target="../tags/tag56.xml"/><Relationship Id="rId17" Type="http://schemas.openxmlformats.org/officeDocument/2006/relationships/tags" Target="../tags/tag61.xml"/><Relationship Id="rId25" Type="http://schemas.openxmlformats.org/officeDocument/2006/relationships/tags" Target="../tags/tag69.xml"/><Relationship Id="rId2" Type="http://schemas.openxmlformats.org/officeDocument/2006/relationships/tags" Target="../tags/tag46.xml"/><Relationship Id="rId16" Type="http://schemas.openxmlformats.org/officeDocument/2006/relationships/tags" Target="../tags/tag60.xml"/><Relationship Id="rId20" Type="http://schemas.openxmlformats.org/officeDocument/2006/relationships/tags" Target="../tags/tag64.xml"/><Relationship Id="rId29" Type="http://schemas.openxmlformats.org/officeDocument/2006/relationships/tags" Target="../tags/tag73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11" Type="http://schemas.openxmlformats.org/officeDocument/2006/relationships/tags" Target="../tags/tag55.xml"/><Relationship Id="rId24" Type="http://schemas.openxmlformats.org/officeDocument/2006/relationships/tags" Target="../tags/tag68.xml"/><Relationship Id="rId5" Type="http://schemas.openxmlformats.org/officeDocument/2006/relationships/tags" Target="../tags/tag49.xml"/><Relationship Id="rId15" Type="http://schemas.openxmlformats.org/officeDocument/2006/relationships/tags" Target="../tags/tag59.xml"/><Relationship Id="rId23" Type="http://schemas.openxmlformats.org/officeDocument/2006/relationships/tags" Target="../tags/tag67.xml"/><Relationship Id="rId28" Type="http://schemas.openxmlformats.org/officeDocument/2006/relationships/tags" Target="../tags/tag72.xml"/><Relationship Id="rId10" Type="http://schemas.openxmlformats.org/officeDocument/2006/relationships/tags" Target="../tags/tag54.xml"/><Relationship Id="rId19" Type="http://schemas.openxmlformats.org/officeDocument/2006/relationships/tags" Target="../tags/tag63.xml"/><Relationship Id="rId31" Type="http://schemas.openxmlformats.org/officeDocument/2006/relationships/notesSlide" Target="../notesSlides/notesSlide4.xml"/><Relationship Id="rId4" Type="http://schemas.openxmlformats.org/officeDocument/2006/relationships/tags" Target="../tags/tag48.xml"/><Relationship Id="rId9" Type="http://schemas.openxmlformats.org/officeDocument/2006/relationships/tags" Target="../tags/tag53.xml"/><Relationship Id="rId14" Type="http://schemas.openxmlformats.org/officeDocument/2006/relationships/tags" Target="../tags/tag58.xml"/><Relationship Id="rId22" Type="http://schemas.openxmlformats.org/officeDocument/2006/relationships/tags" Target="../tags/tag66.xml"/><Relationship Id="rId27" Type="http://schemas.openxmlformats.org/officeDocument/2006/relationships/tags" Target="../tags/tag71.xml"/><Relationship Id="rId30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13" Type="http://schemas.openxmlformats.org/officeDocument/2006/relationships/image" Target="../media/image4.png"/><Relationship Id="rId3" Type="http://schemas.openxmlformats.org/officeDocument/2006/relationships/tags" Target="../tags/tag76.xml"/><Relationship Id="rId7" Type="http://schemas.openxmlformats.org/officeDocument/2006/relationships/tags" Target="../tags/tag80.xml"/><Relationship Id="rId12" Type="http://schemas.openxmlformats.org/officeDocument/2006/relationships/notesSlide" Target="../notesSlides/notesSlide5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11" Type="http://schemas.openxmlformats.org/officeDocument/2006/relationships/slideLayout" Target="../slideLayouts/slideLayout17.xml"/><Relationship Id="rId5" Type="http://schemas.openxmlformats.org/officeDocument/2006/relationships/tags" Target="../tags/tag78.xml"/><Relationship Id="rId10" Type="http://schemas.openxmlformats.org/officeDocument/2006/relationships/tags" Target="../tags/tag83.xml"/><Relationship Id="rId4" Type="http://schemas.openxmlformats.org/officeDocument/2006/relationships/tags" Target="../tags/tag77.xml"/><Relationship Id="rId9" Type="http://schemas.openxmlformats.org/officeDocument/2006/relationships/tags" Target="../tags/tag8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91.xml"/><Relationship Id="rId13" Type="http://schemas.openxmlformats.org/officeDocument/2006/relationships/notesSlide" Target="../notesSlides/notesSlide6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12" Type="http://schemas.openxmlformats.org/officeDocument/2006/relationships/slideLayout" Target="../slideLayouts/slideLayout17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11" Type="http://schemas.openxmlformats.org/officeDocument/2006/relationships/tags" Target="../tags/tag94.xml"/><Relationship Id="rId5" Type="http://schemas.openxmlformats.org/officeDocument/2006/relationships/tags" Target="../tags/tag88.xml"/><Relationship Id="rId10" Type="http://schemas.openxmlformats.org/officeDocument/2006/relationships/tags" Target="../tags/tag93.xml"/><Relationship Id="rId4" Type="http://schemas.openxmlformats.org/officeDocument/2006/relationships/tags" Target="../tags/tag87.xml"/><Relationship Id="rId9" Type="http://schemas.openxmlformats.org/officeDocument/2006/relationships/tags" Target="../tags/tag92.xml"/><Relationship Id="rId1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97.xml"/><Relationship Id="rId7" Type="http://schemas.openxmlformats.org/officeDocument/2006/relationships/notesSlide" Target="../notesSlides/notesSlide7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7.xml"/><Relationship Id="rId4" Type="http://schemas.openxmlformats.org/officeDocument/2006/relationships/tags" Target="../tags/tag10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0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直角三角形 71"/>
          <p:cNvSpPr/>
          <p:nvPr/>
        </p:nvSpPr>
        <p:spPr>
          <a:xfrm rot="5400000">
            <a:off x="1588" y="-1"/>
            <a:ext cx="3715658" cy="371565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71" name="直角三角形 70"/>
          <p:cNvSpPr/>
          <p:nvPr/>
        </p:nvSpPr>
        <p:spPr>
          <a:xfrm rot="16200000">
            <a:off x="8689233" y="3356819"/>
            <a:ext cx="3501180" cy="350118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2" name="直角三角形 1"/>
          <p:cNvSpPr/>
          <p:nvPr/>
        </p:nvSpPr>
        <p:spPr>
          <a:xfrm rot="5400000">
            <a:off x="1588" y="0"/>
            <a:ext cx="3257921" cy="3257921"/>
          </a:xfrm>
          <a:prstGeom prst="rt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70" name="直角三角形 69"/>
          <p:cNvSpPr/>
          <p:nvPr/>
        </p:nvSpPr>
        <p:spPr>
          <a:xfrm rot="16200000">
            <a:off x="9120547" y="3788134"/>
            <a:ext cx="3069865" cy="3069865"/>
          </a:xfrm>
          <a:prstGeom prst="rt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1781419" y="2"/>
            <a:ext cx="3088716" cy="1805556"/>
          </a:xfrm>
          <a:prstGeom prst="parallelogram">
            <a:avLst>
              <a:gd name="adj" fmla="val 100148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73" name="平行四边形 72"/>
          <p:cNvSpPr/>
          <p:nvPr/>
        </p:nvSpPr>
        <p:spPr>
          <a:xfrm>
            <a:off x="-2438922" y="1167126"/>
            <a:ext cx="3234853" cy="2990774"/>
          </a:xfrm>
          <a:prstGeom prst="parallelogram">
            <a:avLst>
              <a:gd name="adj" fmla="val 100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74" name="平行四边形 73"/>
          <p:cNvSpPr/>
          <p:nvPr/>
        </p:nvSpPr>
        <p:spPr>
          <a:xfrm>
            <a:off x="11681703" y="2998581"/>
            <a:ext cx="3048130" cy="2818139"/>
          </a:xfrm>
          <a:prstGeom prst="parallelogram">
            <a:avLst>
              <a:gd name="adj" fmla="val 100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75" name="平行四边形 74"/>
          <p:cNvSpPr/>
          <p:nvPr/>
        </p:nvSpPr>
        <p:spPr>
          <a:xfrm>
            <a:off x="7497122" y="5167086"/>
            <a:ext cx="2910426" cy="1701334"/>
          </a:xfrm>
          <a:prstGeom prst="parallelogram">
            <a:avLst>
              <a:gd name="adj" fmla="val 100148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52531" y="2507509"/>
            <a:ext cx="10745765" cy="1753235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5400" b="1" kern="100">
                <a:solidFill>
                  <a:srgbClr val="002060"/>
                </a:solidFill>
                <a:cs typeface="+mn-ea"/>
                <a:sym typeface="+mn-lt"/>
              </a:rPr>
              <a:t>基于改进</a:t>
            </a:r>
            <a:r>
              <a:rPr lang="en-US" altLang="zh-CN" sz="5400" b="1" kern="100">
                <a:solidFill>
                  <a:srgbClr val="002060"/>
                </a:solidFill>
                <a:cs typeface="+mn-ea"/>
                <a:sym typeface="+mn-lt"/>
              </a:rPr>
              <a:t>Transformer</a:t>
            </a:r>
            <a:r>
              <a:rPr lang="zh-CN" altLang="en-US" sz="5400" b="1" kern="100">
                <a:solidFill>
                  <a:srgbClr val="002060"/>
                </a:solidFill>
                <a:cs typeface="+mn-ea"/>
                <a:sym typeface="+mn-lt"/>
              </a:rPr>
              <a:t>的锂离子电池健康状态预测研究</a:t>
            </a:r>
            <a:endParaRPr lang="zh-CN" altLang="en-US" sz="5400" b="1" kern="100" dirty="0">
              <a:solidFill>
                <a:srgbClr val="002060"/>
              </a:solidFill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808413" y="4624705"/>
            <a:ext cx="4432935" cy="1259840"/>
            <a:chOff x="6156" y="7282"/>
            <a:chExt cx="6981" cy="1984"/>
          </a:xfrm>
        </p:grpSpPr>
        <p:sp>
          <p:nvSpPr>
            <p:cNvPr id="16" name="六边形 15"/>
            <p:cNvSpPr/>
            <p:nvPr/>
          </p:nvSpPr>
          <p:spPr>
            <a:xfrm flipH="1">
              <a:off x="6156" y="7282"/>
              <a:ext cx="3288" cy="702"/>
            </a:xfrm>
            <a:prstGeom prst="hexagon">
              <a:avLst/>
            </a:prstGeom>
            <a:solidFill>
              <a:schemeClr val="bg1"/>
            </a:solidFill>
            <a:ln w="19050">
              <a:gradFill>
                <a:gsLst>
                  <a:gs pos="0">
                    <a:schemeClr val="bg1"/>
                  </a:gs>
                  <a:gs pos="100000">
                    <a:srgbClr val="CBCBCB"/>
                  </a:gs>
                </a:gsLst>
                <a:lin ang="5400000" scaled="0"/>
              </a:gradFill>
            </a:ln>
            <a:effectLst>
              <a:outerShdw blurRad="190500" dist="762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4"/>
            <p:cNvSpPr txBox="1">
              <a:spLocks noChangeArrowheads="1"/>
            </p:cNvSpPr>
            <p:nvPr/>
          </p:nvSpPr>
          <p:spPr bwMode="auto">
            <a:xfrm>
              <a:off x="6157" y="7282"/>
              <a:ext cx="3288" cy="7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800" b="0" dirty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答辩</a:t>
              </a:r>
              <a:r>
                <a:rPr lang="zh-CN" altLang="en-US" sz="1800" b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人：吴宇桁</a:t>
              </a:r>
              <a:endParaRPr lang="zh-CN" altLang="en-US" sz="18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六边形 17"/>
            <p:cNvSpPr/>
            <p:nvPr/>
          </p:nvSpPr>
          <p:spPr>
            <a:xfrm flipH="1">
              <a:off x="6157" y="8554"/>
              <a:ext cx="6980" cy="713"/>
            </a:xfrm>
            <a:prstGeom prst="hexagon">
              <a:avLst/>
            </a:prstGeom>
            <a:solidFill>
              <a:schemeClr val="bg1"/>
            </a:solidFill>
            <a:ln w="19050">
              <a:gradFill>
                <a:gsLst>
                  <a:gs pos="0">
                    <a:schemeClr val="bg1"/>
                  </a:gs>
                  <a:gs pos="100000">
                    <a:srgbClr val="CBCBCB"/>
                  </a:gs>
                </a:gsLst>
                <a:lin ang="5400000" scaled="0"/>
              </a:gradFill>
            </a:ln>
            <a:effectLst>
              <a:outerShdw blurRad="190500" dist="762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Rectangle 4"/>
            <p:cNvSpPr txBox="1">
              <a:spLocks noChangeArrowheads="1"/>
            </p:cNvSpPr>
            <p:nvPr/>
          </p:nvSpPr>
          <p:spPr bwMode="auto">
            <a:xfrm>
              <a:off x="6290" y="8554"/>
              <a:ext cx="6704" cy="6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800" b="0" dirty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答辩时间</a:t>
              </a:r>
              <a:r>
                <a:rPr lang="zh-CN" altLang="en-US" sz="1800" b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：</a:t>
              </a:r>
              <a:r>
                <a:rPr lang="en-US" altLang="zh-CN" sz="1800" b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2025.9.25</a:t>
              </a:r>
              <a:endParaRPr lang="en-US" altLang="zh-CN" sz="18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" name="六边形 4"/>
            <p:cNvSpPr/>
            <p:nvPr/>
          </p:nvSpPr>
          <p:spPr>
            <a:xfrm flipH="1">
              <a:off x="9616" y="7282"/>
              <a:ext cx="3520" cy="702"/>
            </a:xfrm>
            <a:prstGeom prst="hexagon">
              <a:avLst/>
            </a:prstGeom>
            <a:solidFill>
              <a:schemeClr val="bg1"/>
            </a:solidFill>
            <a:ln w="19050">
              <a:gradFill>
                <a:gsLst>
                  <a:gs pos="0">
                    <a:schemeClr val="bg1"/>
                  </a:gs>
                  <a:gs pos="100000">
                    <a:srgbClr val="CBCBCB"/>
                  </a:gs>
                </a:gsLst>
                <a:lin ang="5400000" scaled="0"/>
              </a:gradFill>
            </a:ln>
            <a:effectLst>
              <a:outerShdw blurRad="190500" dist="762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" name="Rectangle 4"/>
            <p:cNvSpPr txBox="1">
              <a:spLocks noChangeArrowheads="1"/>
            </p:cNvSpPr>
            <p:nvPr/>
          </p:nvSpPr>
          <p:spPr bwMode="auto">
            <a:xfrm>
              <a:off x="9514" y="7282"/>
              <a:ext cx="3623" cy="6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800" b="0" dirty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导师：史建涛、陈闯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"/>
            <a:ext cx="12192000" cy="4509120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690241" y="2220074"/>
            <a:ext cx="6888480" cy="2137405"/>
            <a:chOff x="853453" y="1365596"/>
            <a:chExt cx="6888480" cy="2137405"/>
          </a:xfrm>
        </p:grpSpPr>
        <p:sp>
          <p:nvSpPr>
            <p:cNvPr id="8" name="文本框 7"/>
            <p:cNvSpPr txBox="1"/>
            <p:nvPr/>
          </p:nvSpPr>
          <p:spPr>
            <a:xfrm>
              <a:off x="853453" y="1365596"/>
              <a:ext cx="68884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6000" spc="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恳请老师批评指正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259283" y="3195224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zh-CN" altLang="en-US" sz="1400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3117726" y="3554015"/>
            <a:ext cx="60308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spc="600" dirty="0">
                <a:solidFill>
                  <a:schemeClr val="bg1">
                    <a:alpha val="44000"/>
                  </a:schemeClr>
                </a:solidFill>
                <a:cs typeface="+mn-ea"/>
                <a:sym typeface="+mn-lt"/>
              </a:rPr>
              <a:t>THANKS FOR LISTENING</a:t>
            </a:r>
            <a:endParaRPr lang="zh-CN" altLang="en-US" sz="2800" spc="600" dirty="0">
              <a:solidFill>
                <a:schemeClr val="bg1">
                  <a:alpha val="44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808413" y="4624705"/>
            <a:ext cx="4432935" cy="1259840"/>
            <a:chOff x="6156" y="7282"/>
            <a:chExt cx="6981" cy="1984"/>
          </a:xfrm>
        </p:grpSpPr>
        <p:sp>
          <p:nvSpPr>
            <p:cNvPr id="16" name="六边形 15"/>
            <p:cNvSpPr/>
            <p:nvPr/>
          </p:nvSpPr>
          <p:spPr>
            <a:xfrm flipH="1">
              <a:off x="6156" y="7282"/>
              <a:ext cx="3288" cy="702"/>
            </a:xfrm>
            <a:prstGeom prst="hexagon">
              <a:avLst/>
            </a:prstGeom>
            <a:solidFill>
              <a:schemeClr val="bg1"/>
            </a:solidFill>
            <a:ln w="19050">
              <a:gradFill>
                <a:gsLst>
                  <a:gs pos="0">
                    <a:schemeClr val="bg1"/>
                  </a:gs>
                  <a:gs pos="100000">
                    <a:srgbClr val="CBCBCB"/>
                  </a:gs>
                </a:gsLst>
                <a:lin ang="5400000" scaled="0"/>
              </a:gradFill>
            </a:ln>
            <a:effectLst>
              <a:outerShdw blurRad="190500" dist="762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4"/>
            <p:cNvSpPr txBox="1">
              <a:spLocks noChangeArrowheads="1"/>
            </p:cNvSpPr>
            <p:nvPr/>
          </p:nvSpPr>
          <p:spPr bwMode="auto">
            <a:xfrm>
              <a:off x="6157" y="7282"/>
              <a:ext cx="3288" cy="7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800" b="0" dirty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答辩</a:t>
              </a:r>
              <a:r>
                <a:rPr lang="zh-CN" altLang="en-US" sz="1800" b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人：吴宇桁</a:t>
              </a:r>
              <a:endParaRPr lang="zh-CN" altLang="en-US" sz="18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六边形 17"/>
            <p:cNvSpPr/>
            <p:nvPr/>
          </p:nvSpPr>
          <p:spPr>
            <a:xfrm flipH="1">
              <a:off x="6157" y="8554"/>
              <a:ext cx="6980" cy="713"/>
            </a:xfrm>
            <a:prstGeom prst="hexagon">
              <a:avLst/>
            </a:prstGeom>
            <a:solidFill>
              <a:schemeClr val="bg1"/>
            </a:solidFill>
            <a:ln w="19050">
              <a:gradFill>
                <a:gsLst>
                  <a:gs pos="0">
                    <a:schemeClr val="bg1"/>
                  </a:gs>
                  <a:gs pos="100000">
                    <a:srgbClr val="CBCBCB"/>
                  </a:gs>
                </a:gsLst>
                <a:lin ang="5400000" scaled="0"/>
              </a:gradFill>
            </a:ln>
            <a:effectLst>
              <a:outerShdw blurRad="190500" dist="762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Rectangle 4"/>
            <p:cNvSpPr txBox="1">
              <a:spLocks noChangeArrowheads="1"/>
            </p:cNvSpPr>
            <p:nvPr/>
          </p:nvSpPr>
          <p:spPr bwMode="auto">
            <a:xfrm>
              <a:off x="6290" y="8554"/>
              <a:ext cx="6704" cy="6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800" b="0" dirty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答辩时间</a:t>
              </a:r>
              <a:r>
                <a:rPr lang="zh-CN" altLang="en-US" sz="1800" b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：</a:t>
              </a:r>
              <a:r>
                <a:rPr lang="en-US" altLang="zh-CN" sz="1800" b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2025.9.25</a:t>
              </a:r>
              <a:endParaRPr lang="en-US" altLang="zh-CN" sz="1800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" name="六边形 4"/>
            <p:cNvSpPr/>
            <p:nvPr/>
          </p:nvSpPr>
          <p:spPr>
            <a:xfrm flipH="1">
              <a:off x="9616" y="7282"/>
              <a:ext cx="3520" cy="702"/>
            </a:xfrm>
            <a:prstGeom prst="hexagon">
              <a:avLst/>
            </a:prstGeom>
            <a:solidFill>
              <a:schemeClr val="bg1"/>
            </a:solidFill>
            <a:ln w="19050">
              <a:gradFill>
                <a:gsLst>
                  <a:gs pos="0">
                    <a:schemeClr val="bg1"/>
                  </a:gs>
                  <a:gs pos="100000">
                    <a:srgbClr val="CBCBCB"/>
                  </a:gs>
                </a:gsLst>
                <a:lin ang="5400000" scaled="0"/>
              </a:gradFill>
            </a:ln>
            <a:effectLst>
              <a:outerShdw blurRad="190500" dist="762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" name="Rectangle 4"/>
            <p:cNvSpPr txBox="1">
              <a:spLocks noChangeArrowheads="1"/>
            </p:cNvSpPr>
            <p:nvPr/>
          </p:nvSpPr>
          <p:spPr bwMode="auto">
            <a:xfrm>
              <a:off x="9514" y="7282"/>
              <a:ext cx="3623" cy="6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800" b="0" dirty="0">
                  <a:solidFill>
                    <a:schemeClr val="tx1"/>
                  </a:solidFill>
                  <a:latin typeface="+mn-lt"/>
                  <a:ea typeface="+mn-ea"/>
                  <a:cs typeface="+mn-ea"/>
                  <a:sym typeface="+mn-lt"/>
                </a:rPr>
                <a:t>导师：史建涛、陈闯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/>
          <p:cNvGrpSpPr/>
          <p:nvPr/>
        </p:nvGrpSpPr>
        <p:grpSpPr>
          <a:xfrm>
            <a:off x="4424675" y="1198076"/>
            <a:ext cx="3950107" cy="1015663"/>
            <a:chOff x="3534580" y="915467"/>
            <a:chExt cx="3475820" cy="1015928"/>
          </a:xfrm>
        </p:grpSpPr>
        <p:sp>
          <p:nvSpPr>
            <p:cNvPr id="65" name="文本框 64"/>
            <p:cNvSpPr txBox="1"/>
            <p:nvPr/>
          </p:nvSpPr>
          <p:spPr>
            <a:xfrm>
              <a:off x="3534580" y="915467"/>
              <a:ext cx="1818861" cy="10159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6">
                      <a:lumMod val="50000"/>
                    </a:schemeClr>
                  </a:solidFill>
                  <a:cs typeface="+mn-ea"/>
                  <a:sym typeface="+mn-lt"/>
                </a:rPr>
                <a:t>目录</a:t>
              </a: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5191539" y="1477652"/>
              <a:ext cx="1818861" cy="4002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accent6">
                      <a:lumMod val="50000"/>
                    </a:schemeClr>
                  </a:solidFill>
                  <a:cs typeface="+mn-ea"/>
                  <a:sym typeface="+mn-lt"/>
                </a:rPr>
                <a:t> CONTENTS </a:t>
              </a:r>
              <a:endParaRPr lang="zh-CN" altLang="en-US" sz="2000" dirty="0">
                <a:solidFill>
                  <a:schemeClr val="accent6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>
            <p:custDataLst>
              <p:tags r:id="rId1"/>
            </p:custDataLst>
          </p:nvPr>
        </p:nvGrpSpPr>
        <p:grpSpPr>
          <a:xfrm>
            <a:off x="939800" y="2755900"/>
            <a:ext cx="10312400" cy="2366010"/>
            <a:chOff x="1665" y="4340"/>
            <a:chExt cx="16240" cy="3726"/>
          </a:xfrm>
        </p:grpSpPr>
        <p:grpSp>
          <p:nvGrpSpPr>
            <p:cNvPr id="36" name="组合 35"/>
            <p:cNvGrpSpPr/>
            <p:nvPr>
              <p:custDataLst>
                <p:tags r:id="rId2"/>
              </p:custDataLst>
            </p:nvPr>
          </p:nvGrpSpPr>
          <p:grpSpPr>
            <a:xfrm>
              <a:off x="1665" y="4340"/>
              <a:ext cx="2408" cy="3722"/>
              <a:chOff x="622854" y="2140222"/>
              <a:chExt cx="2570922" cy="3551582"/>
            </a:xfrm>
            <a:solidFill>
              <a:srgbClr val="002060"/>
            </a:solidFill>
          </p:grpSpPr>
          <p:sp>
            <p:nvSpPr>
              <p:cNvPr id="37" name="矩形 36"/>
              <p:cNvSpPr/>
              <p:nvPr>
                <p:custDataLst>
                  <p:tags r:id="rId27"/>
                </p:custDataLst>
              </p:nvPr>
            </p:nvSpPr>
            <p:spPr>
              <a:xfrm>
                <a:off x="622854" y="2140222"/>
                <a:ext cx="2570922" cy="355158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文本框 38"/>
              <p:cNvSpPr txBox="1"/>
              <p:nvPr>
                <p:custDataLst>
                  <p:tags r:id="rId28"/>
                </p:custDataLst>
              </p:nvPr>
            </p:nvSpPr>
            <p:spPr>
              <a:xfrm>
                <a:off x="626057" y="4106856"/>
                <a:ext cx="2566651" cy="69180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研究背景</a:t>
                </a:r>
              </a:p>
            </p:txBody>
          </p:sp>
          <p:sp>
            <p:nvSpPr>
              <p:cNvPr id="40" name="文本框 39"/>
              <p:cNvSpPr txBox="1"/>
              <p:nvPr>
                <p:custDataLst>
                  <p:tags r:id="rId29"/>
                </p:custDataLst>
              </p:nvPr>
            </p:nvSpPr>
            <p:spPr>
              <a:xfrm>
                <a:off x="1143001" y="2833116"/>
                <a:ext cx="1461053" cy="106203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  <p:cxnSp>
            <p:nvCxnSpPr>
              <p:cNvPr id="41" name="直接连接符 40"/>
              <p:cNvCxnSpPr/>
              <p:nvPr>
                <p:custDataLst>
                  <p:tags r:id="rId30"/>
                </p:custDataLst>
              </p:nvPr>
            </p:nvCxnSpPr>
            <p:spPr>
              <a:xfrm>
                <a:off x="1378228" y="2928475"/>
                <a:ext cx="1013792" cy="0"/>
              </a:xfrm>
              <a:prstGeom prst="line">
                <a:avLst/>
              </a:prstGeom>
              <a:grpFill/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/>
              <p:nvPr>
                <p:custDataLst>
                  <p:tags r:id="rId31"/>
                </p:custDataLst>
              </p:nvPr>
            </p:nvCxnSpPr>
            <p:spPr>
              <a:xfrm>
                <a:off x="1321906" y="3816370"/>
                <a:ext cx="1013792" cy="0"/>
              </a:xfrm>
              <a:prstGeom prst="line">
                <a:avLst/>
              </a:prstGeom>
              <a:grpFill/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组合 7"/>
            <p:cNvGrpSpPr/>
            <p:nvPr>
              <p:custDataLst>
                <p:tags r:id="rId3"/>
              </p:custDataLst>
            </p:nvPr>
          </p:nvGrpSpPr>
          <p:grpSpPr>
            <a:xfrm>
              <a:off x="5123" y="4340"/>
              <a:ext cx="2408" cy="3722"/>
              <a:chOff x="5107" y="4340"/>
              <a:chExt cx="2408" cy="3722"/>
            </a:xfrm>
          </p:grpSpPr>
          <p:sp>
            <p:nvSpPr>
              <p:cNvPr id="44" name="矩形 43"/>
              <p:cNvSpPr/>
              <p:nvPr>
                <p:custDataLst>
                  <p:tags r:id="rId22"/>
                </p:custDataLst>
              </p:nvPr>
            </p:nvSpPr>
            <p:spPr>
              <a:xfrm>
                <a:off x="5107" y="4340"/>
                <a:ext cx="2408" cy="3722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文本框 45"/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5119" y="6401"/>
                <a:ext cx="2381" cy="725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研究内容</a:t>
                </a:r>
              </a:p>
            </p:txBody>
          </p:sp>
          <p:sp>
            <p:nvSpPr>
              <p:cNvPr id="47" name="文本框 46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5579" y="5066"/>
                <a:ext cx="1421" cy="1113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  <p:cxnSp>
            <p:nvCxnSpPr>
              <p:cNvPr id="48" name="直接连接符 47"/>
              <p:cNvCxnSpPr/>
              <p:nvPr>
                <p:custDataLst>
                  <p:tags r:id="rId25"/>
                </p:custDataLst>
              </p:nvPr>
            </p:nvCxnSpPr>
            <p:spPr>
              <a:xfrm>
                <a:off x="5815" y="5166"/>
                <a:ext cx="950" cy="0"/>
              </a:xfrm>
              <a:prstGeom prst="line">
                <a:avLst/>
              </a:prstGeom>
              <a:solidFill>
                <a:srgbClr val="0070C0"/>
              </a:solidFill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>
                <p:custDataLst>
                  <p:tags r:id="rId26"/>
                </p:custDataLst>
              </p:nvPr>
            </p:nvCxnSpPr>
            <p:spPr>
              <a:xfrm>
                <a:off x="5762" y="6097"/>
                <a:ext cx="950" cy="0"/>
              </a:xfrm>
              <a:prstGeom prst="line">
                <a:avLst/>
              </a:prstGeom>
              <a:solidFill>
                <a:srgbClr val="0070C0"/>
              </a:solidFill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组合 49"/>
            <p:cNvGrpSpPr/>
            <p:nvPr>
              <p:custDataLst>
                <p:tags r:id="rId4"/>
              </p:custDataLst>
            </p:nvPr>
          </p:nvGrpSpPr>
          <p:grpSpPr>
            <a:xfrm>
              <a:off x="8581" y="4340"/>
              <a:ext cx="2408" cy="3722"/>
              <a:chOff x="6215270" y="2140222"/>
              <a:chExt cx="2570922" cy="3551582"/>
            </a:xfrm>
            <a:solidFill>
              <a:srgbClr val="002060"/>
            </a:solidFill>
          </p:grpSpPr>
          <p:sp>
            <p:nvSpPr>
              <p:cNvPr id="51" name="矩形 50"/>
              <p:cNvSpPr/>
              <p:nvPr>
                <p:custDataLst>
                  <p:tags r:id="rId17"/>
                </p:custDataLst>
              </p:nvPr>
            </p:nvSpPr>
            <p:spPr>
              <a:xfrm>
                <a:off x="6215270" y="2140222"/>
                <a:ext cx="2570922" cy="355158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3" name="文本框 52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6228082" y="4106856"/>
                <a:ext cx="2523945" cy="69180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研究方法</a:t>
                </a:r>
              </a:p>
            </p:txBody>
          </p:sp>
          <p:sp>
            <p:nvSpPr>
              <p:cNvPr id="54" name="文本框 53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6669157" y="2857962"/>
                <a:ext cx="1517375" cy="106203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  <p:cxnSp>
            <p:nvCxnSpPr>
              <p:cNvPr id="55" name="直接连接符 54"/>
              <p:cNvCxnSpPr/>
              <p:nvPr>
                <p:custDataLst>
                  <p:tags r:id="rId20"/>
                </p:custDataLst>
              </p:nvPr>
            </p:nvCxnSpPr>
            <p:spPr>
              <a:xfrm>
                <a:off x="6970644" y="2928475"/>
                <a:ext cx="1013792" cy="0"/>
              </a:xfrm>
              <a:prstGeom prst="line">
                <a:avLst/>
              </a:prstGeom>
              <a:grpFill/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>
                <p:custDataLst>
                  <p:tags r:id="rId21"/>
                </p:custDataLst>
              </p:nvPr>
            </p:nvCxnSpPr>
            <p:spPr>
              <a:xfrm>
                <a:off x="6914322" y="3816370"/>
                <a:ext cx="1013792" cy="0"/>
              </a:xfrm>
              <a:prstGeom prst="line">
                <a:avLst/>
              </a:prstGeom>
              <a:grpFill/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组合 56"/>
            <p:cNvGrpSpPr/>
            <p:nvPr>
              <p:custDataLst>
                <p:tags r:id="rId5"/>
              </p:custDataLst>
            </p:nvPr>
          </p:nvGrpSpPr>
          <p:grpSpPr>
            <a:xfrm>
              <a:off x="12039" y="4340"/>
              <a:ext cx="2408" cy="3722"/>
              <a:chOff x="9011478" y="2140222"/>
              <a:chExt cx="2570922" cy="3551582"/>
            </a:xfrm>
            <a:solidFill>
              <a:srgbClr val="0070C0"/>
            </a:solidFill>
          </p:grpSpPr>
          <p:sp>
            <p:nvSpPr>
              <p:cNvPr id="58" name="矩形 57"/>
              <p:cNvSpPr/>
              <p:nvPr>
                <p:custDataLst>
                  <p:tags r:id="rId12"/>
                </p:custDataLst>
              </p:nvPr>
            </p:nvSpPr>
            <p:spPr>
              <a:xfrm>
                <a:off x="9011478" y="2140222"/>
                <a:ext cx="2570922" cy="355158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0" name="文本框 59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9038169" y="4106856"/>
                <a:ext cx="2544231" cy="69180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前期工作</a:t>
                </a:r>
              </a:p>
            </p:txBody>
          </p:sp>
          <p:sp>
            <p:nvSpPr>
              <p:cNvPr id="61" name="文本框 60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9486899" y="2814339"/>
                <a:ext cx="1461053" cy="106203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04</a:t>
                </a:r>
              </a:p>
            </p:txBody>
          </p:sp>
          <p:cxnSp>
            <p:nvCxnSpPr>
              <p:cNvPr id="62" name="直接连接符 61"/>
              <p:cNvCxnSpPr/>
              <p:nvPr>
                <p:custDataLst>
                  <p:tags r:id="rId15"/>
                </p:custDataLst>
              </p:nvPr>
            </p:nvCxnSpPr>
            <p:spPr>
              <a:xfrm>
                <a:off x="9766852" y="2928475"/>
                <a:ext cx="1013792" cy="0"/>
              </a:xfrm>
              <a:prstGeom prst="line">
                <a:avLst/>
              </a:prstGeom>
              <a:grpFill/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>
                <p:custDataLst>
                  <p:tags r:id="rId16"/>
                </p:custDataLst>
              </p:nvPr>
            </p:nvCxnSpPr>
            <p:spPr>
              <a:xfrm>
                <a:off x="9710530" y="3816370"/>
                <a:ext cx="1013792" cy="0"/>
              </a:xfrm>
              <a:prstGeom prst="line">
                <a:avLst/>
              </a:prstGeom>
              <a:grpFill/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" name="组合 1"/>
            <p:cNvGrpSpPr/>
            <p:nvPr>
              <p:custDataLst>
                <p:tags r:id="rId6"/>
              </p:custDataLst>
            </p:nvPr>
          </p:nvGrpSpPr>
          <p:grpSpPr>
            <a:xfrm>
              <a:off x="15497" y="4344"/>
              <a:ext cx="2408" cy="3722"/>
              <a:chOff x="6215270" y="2140222"/>
              <a:chExt cx="2570922" cy="3551582"/>
            </a:xfrm>
            <a:solidFill>
              <a:srgbClr val="002060"/>
            </a:solidFill>
          </p:grpSpPr>
          <p:sp>
            <p:nvSpPr>
              <p:cNvPr id="3" name="矩形 2"/>
              <p:cNvSpPr/>
              <p:nvPr>
                <p:custDataLst>
                  <p:tags r:id="rId7"/>
                </p:custDataLst>
              </p:nvPr>
            </p:nvSpPr>
            <p:spPr>
              <a:xfrm>
                <a:off x="6215270" y="2140222"/>
                <a:ext cx="2570922" cy="355158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" name="文本框 3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6228082" y="4106856"/>
                <a:ext cx="2553839" cy="69180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进度安排</a:t>
                </a:r>
              </a:p>
            </p:txBody>
          </p:sp>
          <p:sp>
            <p:nvSpPr>
              <p:cNvPr id="5" name="文本框 4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6669157" y="2857962"/>
                <a:ext cx="1517375" cy="106203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05</a:t>
                </a:r>
              </a:p>
            </p:txBody>
          </p:sp>
          <p:cxnSp>
            <p:nvCxnSpPr>
              <p:cNvPr id="6" name="直接连接符 5"/>
              <p:cNvCxnSpPr/>
              <p:nvPr>
                <p:custDataLst>
                  <p:tags r:id="rId10"/>
                </p:custDataLst>
              </p:nvPr>
            </p:nvCxnSpPr>
            <p:spPr>
              <a:xfrm>
                <a:off x="6970644" y="2928475"/>
                <a:ext cx="1013792" cy="0"/>
              </a:xfrm>
              <a:prstGeom prst="line">
                <a:avLst/>
              </a:prstGeom>
              <a:grpFill/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>
                <p:custDataLst>
                  <p:tags r:id="rId11"/>
                </p:custDataLst>
              </p:nvPr>
            </p:nvCxnSpPr>
            <p:spPr>
              <a:xfrm>
                <a:off x="6914322" y="3816370"/>
                <a:ext cx="1013792" cy="0"/>
              </a:xfrm>
              <a:prstGeom prst="line">
                <a:avLst/>
              </a:prstGeom>
              <a:grpFill/>
              <a:ln>
                <a:gradFill>
                  <a:gsLst>
                    <a:gs pos="53000">
                      <a:schemeClr val="bg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/>
    </mc:Choice>
    <mc:Fallback xmlns="">
      <p:transition spd="med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圆角矩形 71"/>
          <p:cNvSpPr/>
          <p:nvPr>
            <p:custDataLst>
              <p:tags r:id="rId1"/>
            </p:custDataLst>
          </p:nvPr>
        </p:nvSpPr>
        <p:spPr>
          <a:xfrm>
            <a:off x="977591" y="1063624"/>
            <a:ext cx="4291931" cy="521906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1577799" y="1064041"/>
            <a:ext cx="2868054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锂离子电池</a:t>
            </a:r>
            <a:endParaRPr lang="zh-CN" altLang="en-US" sz="2000" b="1" spc="120" dirty="0">
              <a:solidFill>
                <a:srgbClr val="0045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>
            <a:off x="1188412" y="1512568"/>
            <a:ext cx="3789127" cy="4597399"/>
          </a:xfrm>
          <a:prstGeom prst="round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lvl="0" algn="ctr" defTabSz="457200" eaLnBrk="0" fontAlgn="base" hangingPunct="0">
              <a:buClrTx/>
              <a:buSzTx/>
              <a:buFontTx/>
              <a:defRPr/>
            </a:pPr>
            <a:endParaRPr lang="zh-CN" altLang="en-US" kern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1259384" y="1716626"/>
            <a:ext cx="3710055" cy="10896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r>
              <a:rPr lang="zh-CN" altLang="en-US" sz="1600" b="1" dirty="0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锂离子电池因其</a:t>
            </a:r>
            <a:r>
              <a:rPr lang="zh-CN" altLang="en-US" sz="1600" b="1" dirty="0">
                <a:solidFill>
                  <a:srgbClr val="C00000"/>
                </a:solidFill>
                <a:latin typeface="+mn-ea"/>
                <a:cs typeface="Lato Light" charset="0"/>
                <a:sym typeface="Lato Light" charset="0"/>
              </a:rPr>
              <a:t>高能量密度、长循环寿命</a:t>
            </a:r>
            <a:r>
              <a:rPr lang="zh-CN" altLang="en-US" sz="1600" b="1" dirty="0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、低自放电率和环境友好性，已成为电动汽车、便携式电子设备以及储能系统的核心动力来源。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5"/>
            </p:custDataLst>
          </p:nvPr>
        </p:nvSpPr>
        <p:spPr>
          <a:xfrm>
            <a:off x="6565995" y="1063624"/>
            <a:ext cx="3968190" cy="521906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圆角矩形 52"/>
          <p:cNvSpPr/>
          <p:nvPr>
            <p:custDataLst>
              <p:tags r:id="rId6"/>
            </p:custDataLst>
          </p:nvPr>
        </p:nvSpPr>
        <p:spPr>
          <a:xfrm>
            <a:off x="6769830" y="1470024"/>
            <a:ext cx="3499002" cy="4597959"/>
          </a:xfrm>
          <a:prstGeom prst="round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lvl="0" algn="ctr" defTabSz="457200" eaLnBrk="0" fontAlgn="base" hangingPunct="0">
              <a:buClrTx/>
              <a:buSzTx/>
              <a:buFontTx/>
              <a:defRPr/>
            </a:pPr>
            <a:endParaRPr lang="zh-CN" altLang="en-US" kern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charset="-122"/>
              <a:sym typeface="+mn-ea"/>
            </a:endParaRPr>
          </a:p>
        </p:txBody>
      </p:sp>
      <p:sp>
        <p:nvSpPr>
          <p:cNvPr id="58" name="上箭头 101"/>
          <p:cNvSpPr/>
          <p:nvPr>
            <p:custDataLst>
              <p:tags r:id="rId7"/>
            </p:custDataLst>
          </p:nvPr>
        </p:nvSpPr>
        <p:spPr>
          <a:xfrm rot="5400000" flipH="1">
            <a:off x="5471858" y="3051144"/>
            <a:ext cx="953135" cy="1235136"/>
          </a:xfrm>
          <a:prstGeom prst="upArrow">
            <a:avLst>
              <a:gd name="adj1" fmla="val 55175"/>
              <a:gd name="adj2" fmla="val 60784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8000">
                <a:srgbClr val="00458E">
                  <a:alpha val="6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90"/>
          </a:p>
        </p:txBody>
      </p:sp>
      <p:sp>
        <p:nvSpPr>
          <p:cNvPr id="87" name="矩形 86"/>
          <p:cNvSpPr/>
          <p:nvPr>
            <p:custDataLst>
              <p:tags r:id="rId8"/>
            </p:custDataLst>
          </p:nvPr>
        </p:nvSpPr>
        <p:spPr>
          <a:xfrm>
            <a:off x="6702519" y="1064259"/>
            <a:ext cx="3662507" cy="39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锂离子电池健康状态预测</a:t>
            </a:r>
            <a:endParaRPr lang="zh-CN" altLang="en-US" sz="2000" b="1" spc="120" dirty="0">
              <a:solidFill>
                <a:srgbClr val="0045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1220619" y="4906006"/>
            <a:ext cx="3787587" cy="975362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r>
              <a:rPr lang="zh-CN" altLang="en-US" sz="1600" b="1" dirty="0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随着新能源产业的快速发展，锂离子电池在保障交通安全、推动能源转型和实现碳中和目标中发挥着关键作用。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6786764" y="1708151"/>
            <a:ext cx="3496870" cy="99516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l">
              <a:buFont typeface="Wingdings" panose="05000000000000000000" charset="0"/>
              <a:buNone/>
            </a:pPr>
            <a:r>
              <a:rPr lang="zh-CN" altLang="en-US" sz="1600" b="1" dirty="0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锂离子电池在</a:t>
            </a:r>
            <a:r>
              <a:rPr lang="zh-CN" altLang="en-US" sz="1600" b="1" dirty="0">
                <a:solidFill>
                  <a:srgbClr val="C00000"/>
                </a:solidFill>
                <a:latin typeface="+mn-ea"/>
                <a:cs typeface="Lato Light" charset="0"/>
                <a:sym typeface="Lato Light" charset="0"/>
              </a:rPr>
              <a:t>长期充放电过程中，电池性能会逐渐衰退，其对安全与经济性影响重大</a:t>
            </a:r>
            <a:r>
              <a:rPr lang="zh-CN" altLang="en-US" sz="1600" b="1" dirty="0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。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 algn="l">
              <a:buFont typeface="Wingdings" panose="05000000000000000000" charset="0"/>
              <a:buNone/>
            </a:pP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6793113" y="2532381"/>
            <a:ext cx="3497581" cy="5836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spc="12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广东佛山锂电池厂火灾（</a:t>
            </a:r>
            <a:r>
              <a:rPr lang="en-US" altLang="zh-CN" sz="1600" b="1" spc="12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1600" b="1" spc="12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b="1" spc="12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600" b="1" spc="12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月）</a:t>
            </a:r>
          </a:p>
        </p:txBody>
      </p:sp>
      <p:pic>
        <p:nvPicPr>
          <p:cNvPr id="18" name="图片 17"/>
          <p:cNvPicPr/>
          <p:nvPr/>
        </p:nvPicPr>
        <p:blipFill>
          <a:blip r:embed="rId15"/>
          <a:stretch>
            <a:fillRect/>
          </a:stretch>
        </p:blipFill>
        <p:spPr>
          <a:xfrm>
            <a:off x="6869525" y="3107479"/>
            <a:ext cx="3228153" cy="1775041"/>
          </a:xfrm>
          <a:prstGeom prst="rect">
            <a:avLst/>
          </a:prstGeom>
        </p:spPr>
      </p:pic>
      <p:sp>
        <p:nvSpPr>
          <p:cNvPr id="23" name="文本框 22"/>
          <p:cNvSpPr txBox="1"/>
          <p:nvPr>
            <p:custDataLst>
              <p:tags r:id="rId12"/>
            </p:custDataLst>
          </p:nvPr>
        </p:nvSpPr>
        <p:spPr>
          <a:xfrm>
            <a:off x="6801655" y="4965038"/>
            <a:ext cx="3496870" cy="88074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r>
              <a:rPr lang="zh-CN" altLang="en-US" sz="16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准确估计电池健康状态（</a:t>
            </a:r>
            <a:r>
              <a:rPr lang="en-US" altLang="zh-CN" sz="16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State of Health, SOH</a:t>
            </a:r>
            <a:r>
              <a:rPr lang="zh-CN" altLang="en-US" sz="16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）对于确保系统安全性和经济性具有重要意义</a:t>
            </a:r>
            <a:r>
              <a:rPr lang="zh-CN" altLang="en-US" sz="1600" b="1" dirty="0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-41910" y="-11303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r>
              <a:rPr lang="zh-CN" altLang="en-US" sz="5400" b="1" dirty="0">
                <a:solidFill>
                  <a:schemeClr val="bg1"/>
                </a:solidFill>
                <a:cs typeface="+mn-ea"/>
                <a:sym typeface="+mn-lt"/>
              </a:rPr>
              <a:t>、研究背景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D493CAC-8F09-3426-358C-423D1C7678FC}"/>
              </a:ext>
            </a:extLst>
          </p:cNvPr>
          <p:cNvPicPr preferRelativeResize="0">
            <a:picLocks/>
          </p:cNvPicPr>
          <p:nvPr/>
        </p:nvPicPr>
        <p:blipFill>
          <a:blip r:embed="rId16"/>
          <a:stretch>
            <a:fillRect/>
          </a:stretch>
        </p:blipFill>
        <p:spPr>
          <a:xfrm>
            <a:off x="1330166" y="2863103"/>
            <a:ext cx="3457321" cy="20180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41910" y="-11303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r>
              <a:rPr lang="zh-CN" altLang="en-US" sz="5400" b="1" dirty="0">
                <a:solidFill>
                  <a:schemeClr val="bg1"/>
                </a:solidFill>
                <a:cs typeface="+mn-ea"/>
                <a:sym typeface="+mn-lt"/>
              </a:rPr>
              <a:t>、研究内容</a:t>
            </a:r>
          </a:p>
        </p:txBody>
      </p:sp>
      <p:sp>
        <p:nvSpPr>
          <p:cNvPr id="5" name="Rectangle 17"/>
          <p:cNvSpPr/>
          <p:nvPr>
            <p:custDataLst>
              <p:tags r:id="rId1"/>
            </p:custDataLst>
          </p:nvPr>
        </p:nvSpPr>
        <p:spPr bwMode="auto">
          <a:xfrm>
            <a:off x="1161415" y="2621280"/>
            <a:ext cx="4570095" cy="3678555"/>
          </a:xfrm>
          <a:prstGeom prst="rect">
            <a:avLst/>
          </a:prstGeom>
          <a:noFill/>
          <a:ln w="9525" cap="flat">
            <a:solidFill>
              <a:srgbClr val="1F497D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ctr" defTabSz="96774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9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sym typeface="Gill Sans" charset="0"/>
            </a:endParaRPr>
          </a:p>
        </p:txBody>
      </p:sp>
      <p:sp>
        <p:nvSpPr>
          <p:cNvPr id="28" name="Rectangle 17"/>
          <p:cNvSpPr/>
          <p:nvPr>
            <p:custDataLst>
              <p:tags r:id="rId2"/>
            </p:custDataLst>
          </p:nvPr>
        </p:nvSpPr>
        <p:spPr bwMode="auto">
          <a:xfrm>
            <a:off x="6386830" y="2595880"/>
            <a:ext cx="4549140" cy="3701415"/>
          </a:xfrm>
          <a:prstGeom prst="rect">
            <a:avLst/>
          </a:prstGeom>
          <a:noFill/>
          <a:ln w="9525" cap="flat">
            <a:solidFill>
              <a:srgbClr val="1F497D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ctr" defTabSz="96774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965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sym typeface="Gill Sans" charset="0"/>
              </a:rPr>
              <a:t>，</a:t>
            </a:r>
            <a:endParaRPr kumimoji="0" lang="en-US" sz="29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sym typeface="Gill Sans" charset="0"/>
            </a:endParaRPr>
          </a:p>
        </p:txBody>
      </p:sp>
      <p:sp>
        <p:nvSpPr>
          <p:cNvPr id="27" name="剪去单角的矩形 45"/>
          <p:cNvSpPr/>
          <p:nvPr>
            <p:custDataLst>
              <p:tags r:id="rId3"/>
            </p:custDataLst>
          </p:nvPr>
        </p:nvSpPr>
        <p:spPr>
          <a:xfrm flipV="1">
            <a:off x="1161415" y="2042795"/>
            <a:ext cx="4571365" cy="490220"/>
          </a:xfrm>
          <a:prstGeom prst="snip1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剪去单角的矩形 46"/>
          <p:cNvSpPr/>
          <p:nvPr>
            <p:custDataLst>
              <p:tags r:id="rId4"/>
            </p:custDataLst>
          </p:nvPr>
        </p:nvSpPr>
        <p:spPr>
          <a:xfrm flipV="1">
            <a:off x="6386830" y="2017395"/>
            <a:ext cx="4549140" cy="490220"/>
          </a:xfrm>
          <a:prstGeom prst="snip1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Shape 540"/>
          <p:cNvSpPr/>
          <p:nvPr>
            <p:custDataLst>
              <p:tags r:id="rId5"/>
            </p:custDataLst>
          </p:nvPr>
        </p:nvSpPr>
        <p:spPr>
          <a:xfrm>
            <a:off x="1160780" y="2113915"/>
            <a:ext cx="4571365" cy="347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>
            <a:noAutofit/>
          </a:bodyPr>
          <a:lstStyle>
            <a:lvl1pPr algn="l">
              <a:defRPr sz="4200" spc="84">
                <a:solidFill>
                  <a:srgbClr val="AAAAAA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800" spc="0">
                <a:solidFill>
                  <a:srgbClr val="000000"/>
                </a:solidFill>
              </a:defRPr>
            </a:pPr>
            <a:r>
              <a:rPr kumimoji="0" lang="zh-CN" altLang="en-US" sz="2000" b="1" i="0" u="none" strike="noStrike" kern="1200" cap="none" spc="42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研究内容</a:t>
            </a:r>
          </a:p>
        </p:txBody>
      </p:sp>
      <p:sp>
        <p:nvSpPr>
          <p:cNvPr id="38" name="Shape 540"/>
          <p:cNvSpPr/>
          <p:nvPr>
            <p:custDataLst>
              <p:tags r:id="rId6"/>
            </p:custDataLst>
          </p:nvPr>
        </p:nvSpPr>
        <p:spPr>
          <a:xfrm>
            <a:off x="6386830" y="2088515"/>
            <a:ext cx="4549140" cy="347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>
            <a:noAutofit/>
          </a:bodyPr>
          <a:lstStyle>
            <a:lvl1pPr algn="l">
              <a:defRPr sz="4200" spc="84">
                <a:solidFill>
                  <a:srgbClr val="AAAAAA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800" spc="0">
                <a:solidFill>
                  <a:srgbClr val="000000"/>
                </a:solidFill>
              </a:defRPr>
            </a:pPr>
            <a:r>
              <a:rPr kumimoji="0" lang="zh-CN" altLang="en-US" sz="2100" b="1" i="0" u="none" strike="noStrike" kern="1200" cap="none" spc="42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拟解决关键问题</a:t>
            </a:r>
          </a:p>
        </p:txBody>
      </p:sp>
      <p:sp>
        <p:nvSpPr>
          <p:cNvPr id="56" name="Freeform 46"/>
          <p:cNvSpPr/>
          <p:nvPr>
            <p:custDataLst>
              <p:tags r:id="rId7"/>
            </p:custDataLst>
          </p:nvPr>
        </p:nvSpPr>
        <p:spPr bwMode="auto">
          <a:xfrm flipH="1">
            <a:off x="2679065" y="1007745"/>
            <a:ext cx="8281035" cy="154940"/>
          </a:xfrm>
          <a:custGeom>
            <a:avLst/>
            <a:gdLst>
              <a:gd name="T0" fmla="*/ 0 w 21600"/>
              <a:gd name="T1" fmla="*/ 21600 h 21600"/>
              <a:gd name="T2" fmla="*/ 0 w 21600"/>
              <a:gd name="T3" fmla="*/ 0 h 21600"/>
              <a:gd name="T4" fmla="*/ 21600 w 21600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noFill/>
          <a:ln w="3175" cap="flat">
            <a:solidFill>
              <a:srgbClr val="5F5F5F"/>
            </a:solidFill>
            <a:prstDash val="solid"/>
            <a:miter lim="800000"/>
            <a:headEnd type="none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</a:pPr>
            <a:endParaRPr lang="en-US" sz="2965">
              <a:solidFill>
                <a:srgbClr val="323232"/>
              </a:solidFill>
              <a:latin typeface="+mn-ea"/>
              <a:cs typeface="Open Sans Condensed Light" pitchFamily="34" charset="0"/>
              <a:sym typeface="Gill Sans" charset="0"/>
            </a:endParaRPr>
          </a:p>
        </p:txBody>
      </p:sp>
      <p:sp>
        <p:nvSpPr>
          <p:cNvPr id="57" name="矩形 56"/>
          <p:cNvSpPr/>
          <p:nvPr>
            <p:custDataLst>
              <p:tags r:id="rId8"/>
            </p:custDataLst>
          </p:nvPr>
        </p:nvSpPr>
        <p:spPr>
          <a:xfrm>
            <a:off x="1160145" y="860425"/>
            <a:ext cx="192786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2400" b="1" spc="120" dirty="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研究目标</a:t>
            </a:r>
          </a:p>
        </p:txBody>
      </p:sp>
      <p:sp>
        <p:nvSpPr>
          <p:cNvPr id="59" name="Rectangle 37"/>
          <p:cNvSpPr/>
          <p:nvPr>
            <p:custDataLst>
              <p:tags r:id="rId9"/>
            </p:custDataLst>
          </p:nvPr>
        </p:nvSpPr>
        <p:spPr bwMode="auto">
          <a:xfrm>
            <a:off x="1175385" y="1211580"/>
            <a:ext cx="9835515" cy="112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967740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在现有文献研究的基础上，本研究旨在提</a:t>
            </a:r>
            <a:r>
              <a:rPr lang="zh-CN" altLang="en-US" sz="2000" b="1" dirty="0">
                <a:solidFill>
                  <a:srgbClr val="4D4D4D"/>
                </a:solidFill>
                <a:effectLst/>
                <a:latin typeface="+mn-ea"/>
                <a:cs typeface="Lato Light" charset="0"/>
                <a:sym typeface="Lato Light" charset="0"/>
              </a:rPr>
              <a:t>升锂离子电池</a:t>
            </a:r>
            <a:r>
              <a:rPr lang="en-US" altLang="zh-CN" sz="2000" b="1" dirty="0">
                <a:solidFill>
                  <a:srgbClr val="4D4D4D"/>
                </a:solidFill>
                <a:effectLst/>
                <a:latin typeface="+mn-ea"/>
                <a:cs typeface="Lato Light" charset="0"/>
                <a:sym typeface="Lato Light" charset="0"/>
              </a:rPr>
              <a:t> </a:t>
            </a:r>
            <a:r>
              <a:rPr lang="en-US" altLang="zh-CN" sz="2000" b="1">
                <a:solidFill>
                  <a:srgbClr val="4D4D4D"/>
                </a:solidFill>
                <a:effectLst/>
                <a:latin typeface="+mn-ea"/>
                <a:cs typeface="Lato Light" charset="0"/>
                <a:sym typeface="Lato Light" charset="0"/>
              </a:rPr>
              <a:t>S</a:t>
            </a:r>
            <a:r>
              <a:rPr lang="en-US" altLang="zh-CN" sz="2000" b="1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OH </a:t>
            </a:r>
            <a:r>
              <a:rPr lang="zh-CN" altLang="en-US" sz="2000" b="1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预测的</a:t>
            </a:r>
            <a:r>
              <a:rPr lang="zh-CN" altLang="en-US" sz="2000" b="1" dirty="0">
                <a:solidFill>
                  <a:srgbClr val="C00000"/>
                </a:solidFill>
                <a:latin typeface="+mn-ea"/>
                <a:cs typeface="Lato Light" charset="0"/>
                <a:sym typeface="Lato Light" charset="0"/>
              </a:rPr>
              <a:t>精度与稳定性</a:t>
            </a:r>
            <a:r>
              <a:rPr lang="zh-CN" altLang="en-US" sz="2000" b="1" dirty="0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，</a:t>
            </a:r>
            <a:r>
              <a:rPr lang="zh-CN" altLang="en-US" sz="2000" b="1" dirty="0">
                <a:solidFill>
                  <a:srgbClr val="C00000"/>
                </a:solidFill>
                <a:latin typeface="+mn-ea"/>
                <a:cs typeface="Lato Light" charset="0"/>
                <a:sym typeface="Lato Light" charset="0"/>
              </a:rPr>
              <a:t>为电池健康管理和快速工程化应用提供支持</a:t>
            </a:r>
            <a:r>
              <a:rPr lang="zh-CN" altLang="en-US" sz="2000" b="1" dirty="0">
                <a:solidFill>
                  <a:srgbClr val="4D4D4D"/>
                </a:solidFill>
                <a:latin typeface="+mn-ea"/>
                <a:cs typeface="Lato Light" charset="0"/>
                <a:sym typeface="Lato Light" charset="0"/>
              </a:rPr>
              <a:t>。</a:t>
            </a:r>
          </a:p>
        </p:txBody>
      </p:sp>
      <p:sp>
        <p:nvSpPr>
          <p:cNvPr id="60" name="Rectangle 37"/>
          <p:cNvSpPr/>
          <p:nvPr>
            <p:custDataLst>
              <p:tags r:id="rId10"/>
            </p:custDataLst>
          </p:nvPr>
        </p:nvSpPr>
        <p:spPr bwMode="auto">
          <a:xfrm>
            <a:off x="1605162" y="3329785"/>
            <a:ext cx="4039235" cy="1082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just" defTabSz="967740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通过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改进多尺度特征提取与融合机制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，结合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自适应膨胀卷积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、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改进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U-net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网络结构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、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KAN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模块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，构建精简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高效的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 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改进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Transformer 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模型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，实现多变量和不同工况下的高精度、鲁棒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 SOH 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点预测。</a:t>
            </a:r>
            <a:endParaRPr lang="zh-CN" altLang="en-US" sz="1400" b="1" dirty="0">
              <a:solidFill>
                <a:srgbClr val="4D4D4D"/>
              </a:solidFill>
              <a:latin typeface="Times New Roman" panose="02020603050405020304" charset="0"/>
              <a:cs typeface="Times New Roman" panose="02020603050405020304" charset="0"/>
              <a:sym typeface="Lato Light" charset="0"/>
            </a:endParaRPr>
          </a:p>
        </p:txBody>
      </p:sp>
      <p:grpSp>
        <p:nvGrpSpPr>
          <p:cNvPr id="69" name="Group 5"/>
          <p:cNvGrpSpPr/>
          <p:nvPr>
            <p:custDataLst>
              <p:tags r:id="rId11"/>
            </p:custDataLst>
          </p:nvPr>
        </p:nvGrpSpPr>
        <p:grpSpPr>
          <a:xfrm>
            <a:off x="1215655" y="2708569"/>
            <a:ext cx="403258" cy="352053"/>
            <a:chOff x="1079332" y="2203296"/>
            <a:chExt cx="298739" cy="264080"/>
          </a:xfrm>
        </p:grpSpPr>
        <p:sp>
          <p:nvSpPr>
            <p:cNvPr id="61" name="Oval 2"/>
            <p:cNvSpPr/>
            <p:nvPr>
              <p:custDataLst>
                <p:tags r:id="rId28"/>
              </p:custDataLst>
            </p:nvPr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1F497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6757" tIns="48378" rIns="96757" bIns="48378" numCol="1" rtlCol="0" anchor="t" anchorCtr="0" compatLnSpc="1"/>
            <a:lstStyle/>
            <a:p>
              <a:pPr algn="ctr" defTabSz="130937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8040" kern="0">
                <a:solidFill>
                  <a:srgbClr val="000000"/>
                </a:solidFill>
                <a:latin typeface="+mn-ea"/>
                <a:sym typeface="Gill Sans" charset="0"/>
              </a:endParaRPr>
            </a:p>
          </p:txBody>
        </p:sp>
        <p:sp>
          <p:nvSpPr>
            <p:cNvPr id="71" name="Rectangle 22"/>
            <p:cNvSpPr/>
            <p:nvPr>
              <p:custDataLst>
                <p:tags r:id="rId29"/>
              </p:custDataLst>
            </p:nvPr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15" kern="0" dirty="0">
                  <a:solidFill>
                    <a:srgbClr val="FFFFFF"/>
                  </a:solidFill>
                  <a:latin typeface="+mn-ea"/>
                  <a:cs typeface="Bebas Neue" charset="0"/>
                  <a:sym typeface="Bebas Neue" charset="0"/>
                </a:rPr>
                <a:t>1</a:t>
              </a:r>
            </a:p>
          </p:txBody>
        </p:sp>
      </p:grpSp>
      <p:sp>
        <p:nvSpPr>
          <p:cNvPr id="62" name="矩形 61"/>
          <p:cNvSpPr/>
          <p:nvPr>
            <p:custDataLst>
              <p:tags r:id="rId12"/>
            </p:custDataLst>
          </p:nvPr>
        </p:nvSpPr>
        <p:spPr>
          <a:xfrm>
            <a:off x="1605280" y="2726055"/>
            <a:ext cx="41287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b="1" spc="120" dirty="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zh-CN" altLang="en-US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</a:t>
            </a:r>
            <a:r>
              <a:rPr lang="en-US" altLang="zh-CN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Transformer </a:t>
            </a:r>
            <a:r>
              <a:rPr lang="zh-CN" altLang="en-US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SOH</a:t>
            </a:r>
            <a:r>
              <a:rPr lang="zh-CN" altLang="en-US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点预测模型</a:t>
            </a:r>
            <a:endParaRPr lang="zh-CN" altLang="en-US" sz="1600" b="1" spc="120" dirty="0">
              <a:solidFill>
                <a:srgbClr val="0045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Rectangle 37"/>
          <p:cNvSpPr/>
          <p:nvPr>
            <p:custDataLst>
              <p:tags r:id="rId13"/>
            </p:custDataLst>
          </p:nvPr>
        </p:nvSpPr>
        <p:spPr bwMode="auto">
          <a:xfrm>
            <a:off x="1619250" y="4934585"/>
            <a:ext cx="4036060" cy="1321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just" defTabSz="967740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开发基于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QR-KDE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的区间预测模型并融入改进 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Transformer 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架构，嵌入分位数回归层获取不同分位数容量，结合 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KDE 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推导电池循环阶段预测点概率密度，实现不确定性量化与评估。</a:t>
            </a:r>
          </a:p>
        </p:txBody>
      </p:sp>
      <p:grpSp>
        <p:nvGrpSpPr>
          <p:cNvPr id="64" name="Group 5"/>
          <p:cNvGrpSpPr/>
          <p:nvPr>
            <p:custDataLst>
              <p:tags r:id="rId14"/>
            </p:custDataLst>
          </p:nvPr>
        </p:nvGrpSpPr>
        <p:grpSpPr>
          <a:xfrm>
            <a:off x="1216290" y="4616744"/>
            <a:ext cx="403258" cy="352053"/>
            <a:chOff x="1079332" y="2203296"/>
            <a:chExt cx="298739" cy="264080"/>
          </a:xfrm>
        </p:grpSpPr>
        <p:sp>
          <p:nvSpPr>
            <p:cNvPr id="65" name="Oval 2"/>
            <p:cNvSpPr/>
            <p:nvPr>
              <p:custDataLst>
                <p:tags r:id="rId26"/>
              </p:custDataLst>
            </p:nvPr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1F497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6757" tIns="48378" rIns="96757" bIns="48378" numCol="1" rtlCol="0" anchor="t" anchorCtr="0" compatLnSpc="1"/>
            <a:lstStyle/>
            <a:p>
              <a:pPr algn="ctr" defTabSz="130937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8040" kern="0">
                <a:solidFill>
                  <a:srgbClr val="000000"/>
                </a:solidFill>
                <a:latin typeface="+mn-ea"/>
                <a:sym typeface="Gill Sans" charset="0"/>
              </a:endParaRPr>
            </a:p>
          </p:txBody>
        </p:sp>
        <p:sp>
          <p:nvSpPr>
            <p:cNvPr id="66" name="Rectangle 22"/>
            <p:cNvSpPr/>
            <p:nvPr>
              <p:custDataLst>
                <p:tags r:id="rId27"/>
              </p:custDataLst>
            </p:nvPr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15" kern="0" dirty="0">
                  <a:solidFill>
                    <a:srgbClr val="FFFFFF"/>
                  </a:solidFill>
                  <a:latin typeface="+mn-ea"/>
                  <a:cs typeface="Bebas Neue" charset="0"/>
                  <a:sym typeface="Bebas Neue" charset="0"/>
                </a:rPr>
                <a:t>2</a:t>
              </a:r>
            </a:p>
          </p:txBody>
        </p:sp>
      </p:grpSp>
      <p:sp>
        <p:nvSpPr>
          <p:cNvPr id="67" name="矩形 66"/>
          <p:cNvSpPr/>
          <p:nvPr>
            <p:custDataLst>
              <p:tags r:id="rId15"/>
            </p:custDataLst>
          </p:nvPr>
        </p:nvSpPr>
        <p:spPr>
          <a:xfrm>
            <a:off x="1618614" y="4614204"/>
            <a:ext cx="41128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QR-KDE</a:t>
            </a:r>
            <a:r>
              <a:rPr lang="zh-CN" altLang="en-US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SOH</a:t>
            </a:r>
            <a:r>
              <a:rPr lang="zh-CN" altLang="en-US" sz="1600" b="1" spc="12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区间预测模型</a:t>
            </a:r>
            <a:endParaRPr lang="zh-CN" altLang="en-US" sz="1600" b="1" spc="120" dirty="0">
              <a:solidFill>
                <a:srgbClr val="0045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Rectangle 37"/>
          <p:cNvSpPr/>
          <p:nvPr>
            <p:custDataLst>
              <p:tags r:id="rId16"/>
            </p:custDataLst>
          </p:nvPr>
        </p:nvSpPr>
        <p:spPr bwMode="auto">
          <a:xfrm>
            <a:off x="6844030" y="2986405"/>
            <a:ext cx="4039235" cy="1627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just" defTabSz="967740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现有 </a:t>
            </a:r>
            <a:r>
              <a:rPr lang="en-US" altLang="zh-CN" sz="1400" b="1">
                <a:solidFill>
                  <a:srgbClr val="4D4D4D"/>
                </a:solidFill>
                <a:latin typeface="+mn-ea"/>
                <a:cs typeface="Lato Light" charset="0"/>
              </a:rPr>
              <a:t>SOH 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预测方法难以</a:t>
            </a:r>
            <a:r>
              <a:rPr lang="zh-CN" altLang="en-US" sz="1400" b="1">
                <a:solidFill>
                  <a:srgbClr val="C00000"/>
                </a:solidFill>
                <a:latin typeface="+mn-ea"/>
                <a:cs typeface="Lato Light" charset="0"/>
              </a:rPr>
              <a:t>兼顾局部细节与全局趋势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以应对电池退化的非线性和强噪声：</a:t>
            </a:r>
            <a:r>
              <a:rPr lang="en-US" altLang="zh-CN" sz="1400" b="1">
                <a:solidFill>
                  <a:srgbClr val="4D4D4D"/>
                </a:solidFill>
                <a:latin typeface="+mn-ea"/>
                <a:cs typeface="Lato Light" charset="0"/>
              </a:rPr>
              <a:t>CNN 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类模型虽能提取局部特征，但固定感受野限制对不同时间尺度特征的捕捉；普通 </a:t>
            </a:r>
            <a:r>
              <a:rPr lang="en-US" altLang="zh-CN" sz="1400" b="1">
                <a:solidFill>
                  <a:srgbClr val="4D4D4D"/>
                </a:solidFill>
                <a:latin typeface="+mn-ea"/>
                <a:cs typeface="Lato Light" charset="0"/>
              </a:rPr>
              <a:t>U-Net 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易在噪声下丢失关键信息；</a:t>
            </a:r>
            <a:r>
              <a:rPr lang="en-US" altLang="zh-CN" sz="1400" b="1">
                <a:solidFill>
                  <a:srgbClr val="4D4D4D"/>
                </a:solidFill>
                <a:latin typeface="+mn-ea"/>
                <a:cs typeface="Lato Light" charset="0"/>
              </a:rPr>
              <a:t>Transformer 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类模型擅长捕捉全局特征，却在局部特征提取上存在不足，且小样本易过拟合。</a:t>
            </a:r>
            <a:endParaRPr lang="zh-CN" altLang="en-US" sz="1400" b="1" dirty="0">
              <a:solidFill>
                <a:srgbClr val="4D4D4D"/>
              </a:solidFill>
              <a:latin typeface="+mn-ea"/>
              <a:cs typeface="Lato Light" charset="0"/>
              <a:sym typeface="Lato Light" charset="0"/>
            </a:endParaRPr>
          </a:p>
        </p:txBody>
      </p:sp>
      <p:grpSp>
        <p:nvGrpSpPr>
          <p:cNvPr id="74" name="Group 5"/>
          <p:cNvGrpSpPr/>
          <p:nvPr>
            <p:custDataLst>
              <p:tags r:id="rId17"/>
            </p:custDataLst>
          </p:nvPr>
        </p:nvGrpSpPr>
        <p:grpSpPr>
          <a:xfrm>
            <a:off x="6441070" y="2678724"/>
            <a:ext cx="403258" cy="352053"/>
            <a:chOff x="1079332" y="2203296"/>
            <a:chExt cx="298739" cy="264080"/>
          </a:xfrm>
        </p:grpSpPr>
        <p:sp>
          <p:nvSpPr>
            <p:cNvPr id="75" name="Oval 2"/>
            <p:cNvSpPr/>
            <p:nvPr>
              <p:custDataLst>
                <p:tags r:id="rId24"/>
              </p:custDataLst>
            </p:nvPr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1F497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6757" tIns="48378" rIns="96757" bIns="48378" numCol="1" rtlCol="0" anchor="t" anchorCtr="0" compatLnSpc="1"/>
            <a:lstStyle/>
            <a:p>
              <a:pPr algn="ctr" defTabSz="130937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8040" kern="0">
                <a:solidFill>
                  <a:srgbClr val="000000"/>
                </a:solidFill>
                <a:latin typeface="+mn-ea"/>
                <a:sym typeface="Gill Sans" charset="0"/>
              </a:endParaRPr>
            </a:p>
          </p:txBody>
        </p:sp>
        <p:sp>
          <p:nvSpPr>
            <p:cNvPr id="76" name="Rectangle 22"/>
            <p:cNvSpPr/>
            <p:nvPr>
              <p:custDataLst>
                <p:tags r:id="rId25"/>
              </p:custDataLst>
            </p:nvPr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15" kern="0" dirty="0">
                  <a:solidFill>
                    <a:srgbClr val="FFFFFF"/>
                  </a:solidFill>
                  <a:latin typeface="+mn-ea"/>
                  <a:cs typeface="Bebas Neue" charset="0"/>
                  <a:sym typeface="Bebas Neue" charset="0"/>
                </a:rPr>
                <a:t>1</a:t>
              </a:r>
            </a:p>
          </p:txBody>
        </p:sp>
      </p:grpSp>
      <p:sp>
        <p:nvSpPr>
          <p:cNvPr id="77" name="矩形 76"/>
          <p:cNvSpPr/>
          <p:nvPr>
            <p:custDataLst>
              <p:tags r:id="rId18"/>
            </p:custDataLst>
          </p:nvPr>
        </p:nvSpPr>
        <p:spPr>
          <a:xfrm>
            <a:off x="6817995" y="2693670"/>
            <a:ext cx="412877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600" b="1" spc="120" dirty="0">
                <a:solidFill>
                  <a:srgbClr val="0045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多尺度特征深度提取与融合难题</a:t>
            </a:r>
          </a:p>
        </p:txBody>
      </p:sp>
      <p:sp>
        <p:nvSpPr>
          <p:cNvPr id="78" name="Rectangle 37"/>
          <p:cNvSpPr/>
          <p:nvPr>
            <p:custDataLst>
              <p:tags r:id="rId19"/>
            </p:custDataLst>
          </p:nvPr>
        </p:nvSpPr>
        <p:spPr bwMode="auto">
          <a:xfrm>
            <a:off x="6844030" y="4938395"/>
            <a:ext cx="4039235" cy="1317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967740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一方面，电池运行数据因传感器噪声、环境变化及内部复杂反应存在多源不确定性，易致</a:t>
            </a:r>
            <a:r>
              <a:rPr lang="zh-CN" altLang="en-US" sz="1400" b="1">
                <a:solidFill>
                  <a:srgbClr val="C00000"/>
                </a:solidFill>
                <a:latin typeface="+mn-ea"/>
                <a:cs typeface="Lato Light" charset="0"/>
              </a:rPr>
              <a:t>区间预测准确度低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，削弱应用价值；另一方面，贝叶斯神经网络（</a:t>
            </a:r>
            <a:r>
              <a:rPr lang="en-US" altLang="zh-CN" sz="1400" b="1">
                <a:solidFill>
                  <a:srgbClr val="4D4D4D"/>
                </a:solidFill>
                <a:latin typeface="+mn-ea"/>
                <a:cs typeface="Lato Light" charset="0"/>
              </a:rPr>
              <a:t>BNN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）、蒙特卡洛 </a:t>
            </a:r>
            <a:r>
              <a:rPr lang="en-US" altLang="zh-CN" sz="1400" b="1">
                <a:solidFill>
                  <a:srgbClr val="4D4D4D"/>
                </a:solidFill>
                <a:latin typeface="+mn-ea"/>
                <a:cs typeface="Lato Light" charset="0"/>
              </a:rPr>
              <a:t>Dropout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（</a:t>
            </a:r>
            <a:r>
              <a:rPr lang="en-US" altLang="zh-CN" sz="1400" b="1">
                <a:solidFill>
                  <a:srgbClr val="4D4D4D"/>
                </a:solidFill>
                <a:latin typeface="+mn-ea"/>
                <a:cs typeface="Lato Light" charset="0"/>
              </a:rPr>
              <a:t>MC Dropout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）等主流方法</a:t>
            </a:r>
            <a:r>
              <a:rPr lang="zh-CN" altLang="en-US" sz="1400" b="1">
                <a:solidFill>
                  <a:srgbClr val="C00000"/>
                </a:solidFill>
                <a:latin typeface="+mn-ea"/>
                <a:cs typeface="Lato Light" charset="0"/>
              </a:rPr>
              <a:t>计算复杂度高、资源需求大</a:t>
            </a:r>
            <a:r>
              <a:rPr lang="zh-CN" altLang="en-US" sz="1400" b="1">
                <a:solidFill>
                  <a:srgbClr val="4D4D4D"/>
                </a:solidFill>
                <a:latin typeface="+mn-ea"/>
                <a:cs typeface="Lato Light" charset="0"/>
              </a:rPr>
              <a:t>。</a:t>
            </a:r>
            <a:endParaRPr lang="zh-CN" altLang="en-US" sz="1400" b="1" dirty="0">
              <a:solidFill>
                <a:srgbClr val="4D4D4D"/>
              </a:solidFill>
              <a:latin typeface="+mn-ea"/>
              <a:cs typeface="Lato Light" charset="0"/>
              <a:sym typeface="Lato Light" charset="0"/>
            </a:endParaRPr>
          </a:p>
        </p:txBody>
      </p:sp>
      <p:grpSp>
        <p:nvGrpSpPr>
          <p:cNvPr id="79" name="Group 5"/>
          <p:cNvGrpSpPr/>
          <p:nvPr>
            <p:custDataLst>
              <p:tags r:id="rId20"/>
            </p:custDataLst>
          </p:nvPr>
        </p:nvGrpSpPr>
        <p:grpSpPr>
          <a:xfrm>
            <a:off x="6428370" y="4614204"/>
            <a:ext cx="403258" cy="352053"/>
            <a:chOff x="1079332" y="2203296"/>
            <a:chExt cx="298739" cy="264080"/>
          </a:xfrm>
        </p:grpSpPr>
        <p:sp>
          <p:nvSpPr>
            <p:cNvPr id="80" name="Oval 2"/>
            <p:cNvSpPr/>
            <p:nvPr>
              <p:custDataLst>
                <p:tags r:id="rId22"/>
              </p:custDataLst>
            </p:nvPr>
          </p:nvSpPr>
          <p:spPr bwMode="auto">
            <a:xfrm>
              <a:off x="1103804" y="2203296"/>
              <a:ext cx="264080" cy="264080"/>
            </a:xfrm>
            <a:prstGeom prst="ellipse">
              <a:avLst/>
            </a:prstGeom>
            <a:solidFill>
              <a:srgbClr val="1F497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6757" tIns="48378" rIns="96757" bIns="48378" numCol="1" rtlCol="0" anchor="t" anchorCtr="0" compatLnSpc="1"/>
            <a:lstStyle/>
            <a:p>
              <a:pPr algn="ctr" defTabSz="130937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8040" kern="0">
                <a:solidFill>
                  <a:srgbClr val="000000"/>
                </a:solidFill>
                <a:latin typeface="+mn-ea"/>
                <a:sym typeface="Gill Sans" charset="0"/>
              </a:endParaRPr>
            </a:p>
          </p:txBody>
        </p:sp>
        <p:sp>
          <p:nvSpPr>
            <p:cNvPr id="81" name="Rectangle 22"/>
            <p:cNvSpPr/>
            <p:nvPr>
              <p:custDataLst>
                <p:tags r:id="rId23"/>
              </p:custDataLst>
            </p:nvPr>
          </p:nvSpPr>
          <p:spPr bwMode="auto">
            <a:xfrm>
              <a:off x="1079332" y="2246362"/>
              <a:ext cx="298739" cy="197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6774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115" kern="0" dirty="0">
                  <a:solidFill>
                    <a:srgbClr val="FFFFFF"/>
                  </a:solidFill>
                  <a:latin typeface="+mn-ea"/>
                  <a:cs typeface="Bebas Neue" charset="0"/>
                  <a:sym typeface="Bebas Neue" charset="0"/>
                </a:rPr>
                <a:t>2</a:t>
              </a:r>
            </a:p>
          </p:txBody>
        </p:sp>
      </p:grpSp>
      <p:sp>
        <p:nvSpPr>
          <p:cNvPr id="82" name="矩形 81"/>
          <p:cNvSpPr/>
          <p:nvPr>
            <p:custDataLst>
              <p:tags r:id="rId21"/>
            </p:custDataLst>
          </p:nvPr>
        </p:nvSpPr>
        <p:spPr>
          <a:xfrm>
            <a:off x="6831330" y="4629150"/>
            <a:ext cx="4128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spc="42">
                <a:solidFill>
                  <a:srgbClr val="0E419C"/>
                </a:solidFill>
                <a:cs typeface="+mn-ea"/>
              </a:rPr>
              <a:t>区间预测准确度低与复杂度高瓶颈</a:t>
            </a:r>
            <a:endParaRPr lang="zh-CN" altLang="en-US" sz="1600" b="1" spc="120" dirty="0">
              <a:solidFill>
                <a:srgbClr val="0E41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41910" y="-11303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r>
              <a:rPr lang="zh-CN" altLang="en-US" sz="5400" b="1" dirty="0">
                <a:solidFill>
                  <a:schemeClr val="bg1"/>
                </a:solidFill>
                <a:cs typeface="+mn-ea"/>
                <a:sym typeface="+mn-lt"/>
              </a:rPr>
              <a:t>、研究方法</a:t>
            </a:r>
          </a:p>
        </p:txBody>
      </p:sp>
      <p:sp>
        <p:nvSpPr>
          <p:cNvPr id="14" name="剪去单角的矩形 45"/>
          <p:cNvSpPr/>
          <p:nvPr>
            <p:custDataLst>
              <p:tags r:id="rId1"/>
            </p:custDataLst>
          </p:nvPr>
        </p:nvSpPr>
        <p:spPr>
          <a:xfrm flipV="1">
            <a:off x="0" y="1558925"/>
            <a:ext cx="331470" cy="384175"/>
          </a:xfrm>
          <a:prstGeom prst="snip1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剪去单角的矩形 45"/>
          <p:cNvSpPr/>
          <p:nvPr>
            <p:custDataLst>
              <p:tags r:id="rId2"/>
            </p:custDataLst>
          </p:nvPr>
        </p:nvSpPr>
        <p:spPr>
          <a:xfrm rot="10800000" flipV="1">
            <a:off x="7501890" y="5894705"/>
            <a:ext cx="393065" cy="385445"/>
          </a:xfrm>
          <a:prstGeom prst="snip1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剪去单角的矩形 46"/>
          <p:cNvSpPr/>
          <p:nvPr>
            <p:custDataLst>
              <p:tags r:id="rId3"/>
            </p:custDataLst>
          </p:nvPr>
        </p:nvSpPr>
        <p:spPr>
          <a:xfrm rot="5400000" flipV="1">
            <a:off x="7530465" y="1579245"/>
            <a:ext cx="384175" cy="344170"/>
          </a:xfrm>
          <a:prstGeom prst="snip1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剪去单角的矩形 46"/>
          <p:cNvSpPr/>
          <p:nvPr>
            <p:custDataLst>
              <p:tags r:id="rId4"/>
            </p:custDataLst>
          </p:nvPr>
        </p:nvSpPr>
        <p:spPr>
          <a:xfrm rot="16200000" flipV="1">
            <a:off x="-20320" y="5914390"/>
            <a:ext cx="384175" cy="344170"/>
          </a:xfrm>
          <a:prstGeom prst="snip1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圆角矩形 12"/>
          <p:cNvSpPr/>
          <p:nvPr>
            <p:custDataLst>
              <p:tags r:id="rId5"/>
            </p:custDataLst>
          </p:nvPr>
        </p:nvSpPr>
        <p:spPr>
          <a:xfrm>
            <a:off x="8380095" y="1010285"/>
            <a:ext cx="3544570" cy="537527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圆角矩形 52"/>
          <p:cNvSpPr/>
          <p:nvPr>
            <p:custDataLst>
              <p:tags r:id="rId6"/>
            </p:custDataLst>
          </p:nvPr>
        </p:nvSpPr>
        <p:spPr>
          <a:xfrm>
            <a:off x="8583929" y="1010285"/>
            <a:ext cx="3451953" cy="5160645"/>
          </a:xfrm>
          <a:prstGeom prst="round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lvl="0" algn="ctr" defTabSz="457200" eaLnBrk="0" fontAlgn="base" hangingPunct="0">
              <a:buClrTx/>
              <a:buSzTx/>
              <a:buFontTx/>
              <a:defRPr/>
            </a:pPr>
            <a:endParaRPr lang="zh-CN" altLang="en-US" kern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charset="-122"/>
              <a:sym typeface="+mn-ea"/>
            </a:endParaRPr>
          </a:p>
        </p:txBody>
      </p:sp>
      <p:sp>
        <p:nvSpPr>
          <p:cNvPr id="58" name="上箭头 101"/>
          <p:cNvSpPr/>
          <p:nvPr>
            <p:custDataLst>
              <p:tags r:id="rId7"/>
            </p:custDataLst>
          </p:nvPr>
        </p:nvSpPr>
        <p:spPr>
          <a:xfrm rot="5400000" flipH="1">
            <a:off x="7598688" y="3357678"/>
            <a:ext cx="953135" cy="829075"/>
          </a:xfrm>
          <a:prstGeom prst="upArrow">
            <a:avLst>
              <a:gd name="adj1" fmla="val 55175"/>
              <a:gd name="adj2" fmla="val 60784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8000">
                <a:srgbClr val="00458E">
                  <a:alpha val="6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90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8583930" y="1200197"/>
            <a:ext cx="3340735" cy="4821462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indent="-285750" algn="just">
              <a:buFont typeface="Wingdings" panose="05000000000000000000" charset="0"/>
              <a:buChar char="l"/>
            </a:pP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提出一种基于膨胀卷积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、</a:t>
            </a: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时间卷积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的自适应膨胀时间卷积模块（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Adaptive Dilated Temporal Convolutional, ADTC</a:t>
            </a: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）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通过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自适应膨胀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卷积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，在灵活分布的感受野下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捕捉不同时间尺度上的信息，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学习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关键的局部动态变化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。</a:t>
            </a:r>
            <a:endParaRPr lang="zh-CN" altLang="en-US" sz="1400" b="1" dirty="0">
              <a:solidFill>
                <a:srgbClr val="4D4D4D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 algn="just">
              <a:buFont typeface="Wingdings" panose="05000000000000000000" charset="0"/>
              <a:buChar char="l"/>
            </a:pP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构建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ADTC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和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Transformer</a:t>
            </a: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的并行加权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结构。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其中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ADTC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模块捕捉局部特征，而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Transformer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模块捕捉数据的全局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特征（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利用自注意力机制对不同时间步的特征进行加权，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学习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序列中的全局模式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）。之后通过并行加权结构对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提取的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局部与全局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特征进行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平衡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融合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。</a:t>
            </a:r>
            <a:endParaRPr lang="zh-CN" altLang="en-US" sz="1400" b="1" dirty="0">
              <a:solidFill>
                <a:srgbClr val="4D4D4D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 algn="just">
              <a:buFont typeface="Wingdings" panose="05000000000000000000" charset="0"/>
              <a:buChar char="l"/>
            </a:pP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构建</a:t>
            </a: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改进的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U-Net</a:t>
            </a: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结构，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命名为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FUnet</a:t>
            </a: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模块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，通过引入特征金字塔网络（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FPN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），通过多层次池化操作和跳跃连接机制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进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一步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整合关键特征，抑制冗余信息。最终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利用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Kolmogorov-Arnold</a:t>
            </a: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网络（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KAN</a:t>
            </a: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）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建模处理后的</a:t>
            </a:r>
            <a:r>
              <a:rPr lang="zh-CN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高维特征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实现对锂离子电池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SOH</a:t>
            </a:r>
            <a:r>
              <a:rPr lang="zh-CN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的精确预测。</a:t>
            </a:r>
            <a:endParaRPr lang="zh-CN" altLang="en-US" sz="1400" b="1" dirty="0">
              <a:solidFill>
                <a:srgbClr val="4D4D4D"/>
              </a:solidFill>
              <a:latin typeface="Times New Roman" panose="02020603050405020304" charset="0"/>
              <a:cs typeface="Times New Roman" panose="02020603050405020304" charset="0"/>
              <a:sym typeface="Lato Light" charset="0"/>
            </a:endParaRPr>
          </a:p>
        </p:txBody>
      </p:sp>
      <p:sp>
        <p:nvSpPr>
          <p:cNvPr id="10" name="剪去单角的矩形 45"/>
          <p:cNvSpPr/>
          <p:nvPr>
            <p:custDataLst>
              <p:tags r:id="rId9"/>
            </p:custDataLst>
          </p:nvPr>
        </p:nvSpPr>
        <p:spPr>
          <a:xfrm flipV="1">
            <a:off x="0" y="955040"/>
            <a:ext cx="4940935" cy="490220"/>
          </a:xfrm>
          <a:prstGeom prst="snip1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Shape 540"/>
          <p:cNvSpPr/>
          <p:nvPr>
            <p:custDataLst>
              <p:tags r:id="rId10"/>
            </p:custDataLst>
          </p:nvPr>
        </p:nvSpPr>
        <p:spPr>
          <a:xfrm>
            <a:off x="0" y="1010285"/>
            <a:ext cx="4941570" cy="347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>
            <a:noAutofit/>
          </a:bodyPr>
          <a:lstStyle>
            <a:lvl1pPr algn="l">
              <a:defRPr sz="4200" spc="84">
                <a:solidFill>
                  <a:srgbClr val="AAAAAA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800" spc="0">
                <a:solidFill>
                  <a:srgbClr val="000000"/>
                </a:solidFill>
              </a:defRPr>
            </a:pPr>
            <a:r>
              <a:rPr kumimoji="0" lang="zh-CN" altLang="en-US" sz="2000" b="1" i="0" u="none" strike="noStrike" kern="1200" cap="none" spc="42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针对多尺度特征提取与融合不足问题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262BA26-5FC3-C28E-5530-0A09B4A4DB68}"/>
              </a:ext>
            </a:extLst>
          </p:cNvPr>
          <p:cNvPicPr preferRelativeResize="0"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233919" y="1771975"/>
            <a:ext cx="7426800" cy="432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41910" y="-11303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r>
              <a:rPr lang="zh-CN" altLang="en-US" sz="5400" b="1" dirty="0">
                <a:solidFill>
                  <a:schemeClr val="bg1"/>
                </a:solidFill>
                <a:cs typeface="+mn-ea"/>
                <a:sym typeface="+mn-lt"/>
              </a:rPr>
              <a:t>、研究方法</a:t>
            </a:r>
          </a:p>
        </p:txBody>
      </p:sp>
      <p:sp>
        <p:nvSpPr>
          <p:cNvPr id="14" name="剪去单角的矩形 45"/>
          <p:cNvSpPr/>
          <p:nvPr>
            <p:custDataLst>
              <p:tags r:id="rId1"/>
            </p:custDataLst>
          </p:nvPr>
        </p:nvSpPr>
        <p:spPr>
          <a:xfrm flipV="1">
            <a:off x="226695" y="1483360"/>
            <a:ext cx="331470" cy="384175"/>
          </a:xfrm>
          <a:prstGeom prst="snip1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剪去单角的矩形 45"/>
          <p:cNvSpPr/>
          <p:nvPr>
            <p:custDataLst>
              <p:tags r:id="rId2"/>
            </p:custDataLst>
          </p:nvPr>
        </p:nvSpPr>
        <p:spPr>
          <a:xfrm rot="10800000" flipV="1">
            <a:off x="7064375" y="5925185"/>
            <a:ext cx="393065" cy="385445"/>
          </a:xfrm>
          <a:prstGeom prst="snip1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剪去单角的矩形 46"/>
          <p:cNvSpPr/>
          <p:nvPr>
            <p:custDataLst>
              <p:tags r:id="rId3"/>
            </p:custDataLst>
          </p:nvPr>
        </p:nvSpPr>
        <p:spPr>
          <a:xfrm rot="5400000" flipV="1">
            <a:off x="7044055" y="1503045"/>
            <a:ext cx="384175" cy="344170"/>
          </a:xfrm>
          <a:prstGeom prst="snip1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剪去单角的矩形 46"/>
          <p:cNvSpPr/>
          <p:nvPr>
            <p:custDataLst>
              <p:tags r:id="rId4"/>
            </p:custDataLst>
          </p:nvPr>
        </p:nvSpPr>
        <p:spPr>
          <a:xfrm rot="16200000" flipV="1">
            <a:off x="233045" y="5918835"/>
            <a:ext cx="331470" cy="344170"/>
          </a:xfrm>
          <a:prstGeom prst="snip1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剪去单角的矩形 45"/>
          <p:cNvSpPr/>
          <p:nvPr>
            <p:custDataLst>
              <p:tags r:id="rId5"/>
            </p:custDataLst>
          </p:nvPr>
        </p:nvSpPr>
        <p:spPr>
          <a:xfrm flipV="1">
            <a:off x="0" y="955040"/>
            <a:ext cx="4940935" cy="490220"/>
          </a:xfrm>
          <a:prstGeom prst="snip1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Shape 540"/>
          <p:cNvSpPr/>
          <p:nvPr>
            <p:custDataLst>
              <p:tags r:id="rId6"/>
            </p:custDataLst>
          </p:nvPr>
        </p:nvSpPr>
        <p:spPr>
          <a:xfrm>
            <a:off x="0" y="1010285"/>
            <a:ext cx="4941570" cy="347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>
            <a:noAutofit/>
          </a:bodyPr>
          <a:lstStyle>
            <a:lvl1pPr algn="l">
              <a:defRPr sz="4200" spc="84">
                <a:solidFill>
                  <a:srgbClr val="AAAAAA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kumimoji="0" lang="zh-CN" altLang="en-US" sz="2000" b="1" i="0" u="none" strike="noStrike" kern="1200" cap="none" spc="42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针对</a:t>
            </a:r>
            <a:r>
              <a:rPr lang="zh-CN" altLang="en-US" sz="2000" b="1" spc="42">
                <a:solidFill>
                  <a:schemeClr val="bg1"/>
                </a:solidFill>
                <a:latin typeface="+mn-lt"/>
                <a:ea typeface="+mn-ea"/>
                <a:cs typeface="+mn-ea"/>
              </a:rPr>
              <a:t>区间预测准确度低与复杂度高瓶颈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800" spc="0">
                <a:solidFill>
                  <a:srgbClr val="000000"/>
                </a:solidFill>
              </a:defRPr>
            </a:pPr>
            <a:endParaRPr kumimoji="0" lang="zh-CN" altLang="en-US" sz="2000" b="1" i="0" u="none" strike="noStrike" kern="1200" cap="none" spc="42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圆角矩形 8"/>
          <p:cNvSpPr/>
          <p:nvPr>
            <p:custDataLst>
              <p:tags r:id="rId7"/>
            </p:custDataLst>
          </p:nvPr>
        </p:nvSpPr>
        <p:spPr>
          <a:xfrm>
            <a:off x="8320623" y="1167130"/>
            <a:ext cx="3688080" cy="52184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D24AC14-0B34-27EE-A517-C1381ED40B6B}"/>
              </a:ext>
            </a:extLst>
          </p:cNvPr>
          <p:cNvPicPr preferRelativeResize="0">
            <a:picLocks/>
          </p:cNvPicPr>
          <p:nvPr/>
        </p:nvPicPr>
        <p:blipFill>
          <a:blip r:embed="rId14"/>
          <a:stretch>
            <a:fillRect/>
          </a:stretch>
        </p:blipFill>
        <p:spPr>
          <a:xfrm>
            <a:off x="398779" y="1675130"/>
            <a:ext cx="6842079" cy="4428304"/>
          </a:xfrm>
          <a:prstGeom prst="rect">
            <a:avLst/>
          </a:prstGeom>
        </p:spPr>
      </p:pic>
      <p:sp>
        <p:nvSpPr>
          <p:cNvPr id="21" name="圆角矩形 12">
            <a:extLst>
              <a:ext uri="{FF2B5EF4-FFF2-40B4-BE49-F238E27FC236}">
                <a16:creationId xmlns:a16="http://schemas.microsoft.com/office/drawing/2014/main" id="{BB6300CA-8479-E23D-300C-144CE915205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8320623" y="1010285"/>
            <a:ext cx="3544570" cy="537527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52">
            <a:extLst>
              <a:ext uri="{FF2B5EF4-FFF2-40B4-BE49-F238E27FC236}">
                <a16:creationId xmlns:a16="http://schemas.microsoft.com/office/drawing/2014/main" id="{9539DE5B-9499-AE94-05DB-1E7296C49E1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8524457" y="1010285"/>
            <a:ext cx="3451953" cy="5160645"/>
          </a:xfrm>
          <a:prstGeom prst="round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lvl="0" algn="ctr" defTabSz="457200" eaLnBrk="0" fontAlgn="base" hangingPunct="0">
              <a:buClrTx/>
              <a:buSzTx/>
              <a:buFontTx/>
              <a:defRPr/>
            </a:pPr>
            <a:endParaRPr lang="zh-CN" altLang="en-US" kern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charset="-122"/>
              <a:sym typeface="+mn-ea"/>
            </a:endParaRPr>
          </a:p>
        </p:txBody>
      </p:sp>
      <p:sp>
        <p:nvSpPr>
          <p:cNvPr id="23" name="上箭头 101">
            <a:extLst>
              <a:ext uri="{FF2B5EF4-FFF2-40B4-BE49-F238E27FC236}">
                <a16:creationId xmlns:a16="http://schemas.microsoft.com/office/drawing/2014/main" id="{A7F82793-A84D-2196-E2AB-F060F70A49DA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 rot="5400000" flipH="1">
            <a:off x="7418497" y="3341035"/>
            <a:ext cx="953135" cy="862359"/>
          </a:xfrm>
          <a:prstGeom prst="upArrow">
            <a:avLst>
              <a:gd name="adj1" fmla="val 55175"/>
              <a:gd name="adj2" fmla="val 60784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8000">
                <a:srgbClr val="00458E">
                  <a:alpha val="6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9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97B6471-E949-1210-F88C-EB8A1A49E5C7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8524458" y="1200197"/>
            <a:ext cx="3340735" cy="4821462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indent="-285750" algn="just">
              <a:buFont typeface="Wingdings" panose="05000000000000000000" charset="0"/>
              <a:buChar char="l"/>
            </a:pPr>
            <a:r>
              <a:rPr lang="zh-CN" altLang="en-US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分位数回归（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）层嵌入改进的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网络中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，用于预测不同分位数的电池容量，精确捕捉电池健康状态（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SOH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）的变化。模型的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损失函数被改为分位数回归损失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，允许根据不同分位数（如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5%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50%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95%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）进行预测，处理电池退化中的不确定性并提升预测精度。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通过均方根传播算法优化损失函数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，得到最优参数，最终形成改进的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与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相结合的高效混合网络。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为应对高复杂度问题，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仅关注特定分位数，降低了计算复杂度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，而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架构通过并行处理不同时间步的特征提升计算效率。</a:t>
            </a:r>
            <a:endParaRPr lang="en-US" altLang="zh-CN" sz="1400" b="1">
              <a:solidFill>
                <a:srgbClr val="4D4D4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charset="0"/>
              <a:buChar char="l"/>
            </a:pPr>
            <a:r>
              <a:rPr lang="zh-CN" alt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核密度估计（</a:t>
            </a:r>
            <a:r>
              <a:rPr lang="en-US" altLang="zh-CN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KDE</a:t>
            </a:r>
            <a:r>
              <a:rPr lang="zh-CN" alt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选用具有良好计算性能的高斯核函数，为每个预测结果生成平滑的概率分布</a:t>
            </a:r>
            <a:r>
              <a:rPr lang="zh-CN" alt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，展现电池容量随时间变化的可能性和不确定性。这一过程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有助于处理电池在退化过程中可能出现的波动与再生现象</a:t>
            </a:r>
            <a:r>
              <a:rPr lang="zh-CN" alt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，提供更准确的预测结果。</a:t>
            </a:r>
          </a:p>
          <a:p>
            <a:pPr marL="285750" indent="-285750" algn="just">
              <a:buFont typeface="Wingdings" panose="05000000000000000000" charset="0"/>
              <a:buChar char="l"/>
            </a:pPr>
            <a:endParaRPr lang="en-US" altLang="zh-CN" sz="1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41910" y="-11303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r>
              <a:rPr lang="zh-CN" altLang="en-US" sz="5400" b="1" dirty="0">
                <a:solidFill>
                  <a:schemeClr val="bg1"/>
                </a:solidFill>
                <a:cs typeface="+mn-ea"/>
                <a:sym typeface="+mn-lt"/>
              </a:rPr>
              <a:t>、前期工作</a:t>
            </a:r>
          </a:p>
        </p:txBody>
      </p:sp>
      <p:sp>
        <p:nvSpPr>
          <p:cNvPr id="58" name="上箭头 101"/>
          <p:cNvSpPr/>
          <p:nvPr>
            <p:custDataLst>
              <p:tags r:id="rId1"/>
            </p:custDataLst>
          </p:nvPr>
        </p:nvSpPr>
        <p:spPr>
          <a:xfrm rot="5400000" flipH="1">
            <a:off x="7304725" y="3014667"/>
            <a:ext cx="953135" cy="1110607"/>
          </a:xfrm>
          <a:prstGeom prst="upArrow">
            <a:avLst>
              <a:gd name="adj1" fmla="val 55175"/>
              <a:gd name="adj2" fmla="val 60784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8000">
                <a:srgbClr val="00458E">
                  <a:alpha val="6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90"/>
          </a:p>
        </p:txBody>
      </p:sp>
      <p:sp>
        <p:nvSpPr>
          <p:cNvPr id="9" name="圆角矩形 8"/>
          <p:cNvSpPr/>
          <p:nvPr>
            <p:custDataLst>
              <p:tags r:id="rId2"/>
            </p:custDataLst>
          </p:nvPr>
        </p:nvSpPr>
        <p:spPr>
          <a:xfrm>
            <a:off x="8380095" y="1083310"/>
            <a:ext cx="3746500" cy="53022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>
            <p:custDataLst>
              <p:tags r:id="rId3"/>
            </p:custDataLst>
          </p:nvPr>
        </p:nvSpPr>
        <p:spPr>
          <a:xfrm>
            <a:off x="8380095" y="1196898"/>
            <a:ext cx="3746499" cy="5051502"/>
          </a:xfrm>
          <a:prstGeom prst="round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  <a:miter lim="800000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lvl="0" algn="ctr" defTabSz="457200" eaLnBrk="0" fontAlgn="base" hangingPunct="0">
              <a:buClrTx/>
              <a:buSzTx/>
              <a:buFontTx/>
              <a:defRPr/>
            </a:pPr>
            <a:endParaRPr lang="zh-CN" altLang="en-US" kern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charset="-122"/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4"/>
            </p:custDataLst>
          </p:nvPr>
        </p:nvSpPr>
        <p:spPr>
          <a:xfrm>
            <a:off x="8467090" y="1428114"/>
            <a:ext cx="3504565" cy="48202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indent="-285750" algn="just">
              <a:buFont typeface="Wingdings" panose="05000000000000000000" charset="0"/>
              <a:buChar char="l"/>
            </a:pPr>
            <a:r>
              <a:rPr lang="zh-CN" altLang="en-US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在</a:t>
            </a:r>
            <a:r>
              <a:rPr lang="zh-CN" altLang="en-US" sz="14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具体工作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方面，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探索了一种混合模型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ADTC-Transformer-FUnet-KAN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，结合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自适应膨胀时间卷积（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ADTC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）与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Transformer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编码器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，平衡局部与全局特征。通过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引入特征金字塔网络（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FPN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）改进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U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型网络（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U-Net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），形成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FUnet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模块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，增强多尺度特征融合能力。同时，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采用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KAN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模块对高维特征进行建模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</a:rPr>
              <a:t>，捕捉复杂的非线性关系。最终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基于容量衰减与再生特征推断电池的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SOH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。</a:t>
            </a:r>
            <a:endParaRPr lang="zh-CN" altLang="en-US" sz="1400" b="1" dirty="0">
              <a:solidFill>
                <a:srgbClr val="4D4D4D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 algn="just">
              <a:buFont typeface="Wingdings" panose="05000000000000000000" charset="0"/>
              <a:buChar char="l"/>
            </a:pPr>
            <a:r>
              <a:rPr lang="zh-CN" altLang="en-US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在</a:t>
            </a:r>
            <a:r>
              <a:rPr lang="en-US" altLang="zh-CN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 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NASA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 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、</a:t>
            </a:r>
            <a:r>
              <a:rPr lang="en-US" altLang="zh-CN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CALCE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、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 </a:t>
            </a:r>
            <a:r>
              <a:rPr lang="en-US" altLang="zh-CN" sz="14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WRBD</a:t>
            </a:r>
            <a:r>
              <a:rPr lang="en-US" altLang="zh-CN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 </a:t>
            </a:r>
            <a:r>
              <a:rPr lang="zh-CN" altLang="en-US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数据集上的实验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表明，提出的模型相较于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几种先进</a:t>
            </a:r>
            <a:r>
              <a:rPr lang="zh-CN" altLang="en-US" sz="14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代表性</a:t>
            </a:r>
            <a:r>
              <a:rPr lang="zh-CN" altLang="en-US" sz="1400" b="1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模型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（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 MEWOA-VMD and</a:t>
            </a:r>
          </a:p>
          <a:p>
            <a:pPr marL="285750" indent="-285750" algn="just">
              <a:buFont typeface="Wingdings" panose="05000000000000000000" charset="0"/>
              <a:buChar char="l"/>
            </a:pP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Transformer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、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Adaptive MAGNN-TCN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、</a:t>
            </a:r>
            <a:r>
              <a:rPr lang="en-US" altLang="zh-CN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TCN-ECANet-GRU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等等），</a:t>
            </a:r>
            <a:r>
              <a:rPr lang="zh-CN" altLang="en-US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在</a:t>
            </a:r>
            <a:r>
              <a:rPr lang="zh-CN" altLang="en-US" sz="14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相对误差、平均绝对误差、均方根误差</a:t>
            </a:r>
            <a:r>
              <a:rPr lang="zh-CN" altLang="en-US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等指标上</a:t>
            </a:r>
            <a:r>
              <a:rPr lang="zh-CN" altLang="en-US" sz="14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均表现更优</a:t>
            </a:r>
            <a:r>
              <a:rPr lang="zh-CN" altLang="en-US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。结果显示，本模型在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寿命曲线拟合上</a:t>
            </a:r>
            <a:r>
              <a:rPr lang="zh-CN" altLang="en-US" sz="14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更贴近真实退化轨迹</a:t>
            </a:r>
            <a:r>
              <a:rPr lang="zh-CN" altLang="en-US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，</a:t>
            </a:r>
            <a:r>
              <a:rPr lang="zh-CN" altLang="en-US" sz="1400" b="1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并在三类</a:t>
            </a:r>
            <a:r>
              <a:rPr lang="zh-CN" altLang="en-US" sz="1400" b="1" dirty="0">
                <a:solidFill>
                  <a:srgbClr val="4D4D4D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数据集上始终保持稳定领先，</a:t>
            </a:r>
            <a:r>
              <a:rPr lang="zh-CN" altLang="en-US" sz="14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验证了其在锂离子电池</a:t>
            </a:r>
            <a:r>
              <a:rPr lang="en-US" altLang="zh-CN" sz="14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 SOH </a:t>
            </a:r>
            <a:r>
              <a:rPr lang="zh-CN" altLang="en-US" sz="1400" b="1" dirty="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  <a:sym typeface="Lato Light" charset="0"/>
              </a:rPr>
              <a:t>估计中的有效性、鲁棒性及应用潜力。</a:t>
            </a:r>
            <a:endParaRPr lang="zh-CN" altLang="en-US" sz="1400" b="1" dirty="0">
              <a:solidFill>
                <a:srgbClr val="C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Lato Light" charset="0"/>
            </a:endParaRPr>
          </a:p>
        </p:txBody>
      </p:sp>
      <p:sp>
        <p:nvSpPr>
          <p:cNvPr id="5" name="Freeform 46"/>
          <p:cNvSpPr/>
          <p:nvPr>
            <p:custDataLst>
              <p:tags r:id="rId5"/>
            </p:custDataLst>
          </p:nvPr>
        </p:nvSpPr>
        <p:spPr bwMode="auto">
          <a:xfrm rot="10800000">
            <a:off x="4312543" y="6604559"/>
            <a:ext cx="3643026" cy="159482"/>
          </a:xfrm>
          <a:custGeom>
            <a:avLst/>
            <a:gdLst>
              <a:gd name="T0" fmla="*/ 0 w 21600"/>
              <a:gd name="T1" fmla="*/ 21600 h 21600"/>
              <a:gd name="T2" fmla="*/ 0 w 21600"/>
              <a:gd name="T3" fmla="*/ 0 h 21600"/>
              <a:gd name="T4" fmla="*/ 21600 w 21600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noFill/>
          <a:ln w="3175" cap="flat">
            <a:solidFill>
              <a:srgbClr val="5F5F5F"/>
            </a:solidFill>
            <a:prstDash val="solid"/>
            <a:miter lim="800000"/>
            <a:headEnd type="none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</a:pPr>
            <a:endParaRPr lang="en-US" sz="2965">
              <a:solidFill>
                <a:srgbClr val="323232"/>
              </a:solidFill>
              <a:latin typeface="+mn-ea"/>
              <a:cs typeface="Open Sans Condensed Light" pitchFamily="34" charset="0"/>
              <a:sym typeface="Gill Sans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C3002C6-015F-528D-9B01-1046D9ADE3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0815" y="955040"/>
            <a:ext cx="3419878" cy="590296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E9F8412-A5DF-F2D3-C443-9154A095AE7A}"/>
              </a:ext>
            </a:extLst>
          </p:cNvPr>
          <p:cNvPicPr preferRelativeResize="0"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3835440" y="954000"/>
            <a:ext cx="3347050" cy="5904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Tm="3000">
        <p14:pan dir="u"/>
      </p:transition>
    </mc:Choice>
    <mc:Fallback xmlns="">
      <p:transition spd="med" advTm="3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>
            <p:custDataLst>
              <p:tags r:id="rId1"/>
            </p:custDataLst>
          </p:nvPr>
        </p:nvSpPr>
        <p:spPr>
          <a:xfrm>
            <a:off x="-41909" y="1"/>
            <a:ext cx="12233910" cy="735237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82F4BC3-4706-150C-7EB0-67CCDE44BB2D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12423" y="122128"/>
            <a:ext cx="11854180" cy="6806907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一、学术论文：</a:t>
            </a:r>
            <a:endParaRPr lang="en-US" altLang="zh-CN">
              <a:solidFill>
                <a:srgbClr val="C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[1]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已发表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A Parallel Weighted ADTC-Transformer Framework with FUnet Fusion and KAN for lmproved Lithium-ion Battery SOH Prediction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</a:t>
            </a:r>
            <a:r>
              <a:rPr lang="en-US" altLang="zh-CN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《CONTROL ENGINEERING PRACTICE》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</a:t>
            </a:r>
            <a:r>
              <a:rPr lang="en-US" altLang="zh-CN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SCI 2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区</a:t>
            </a:r>
            <a:r>
              <a:rPr lang="en-US" altLang="zh-CN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(4.6)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2025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年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月；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Chuang Chen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，</a:t>
            </a:r>
            <a:r>
              <a:rPr lang="en-US" altLang="zh-CN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Yuheng Wu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Jiantao Shi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等；导师第一学生第二；</a:t>
            </a: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[2]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已发表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Leveraging Trend-Aware Attention in Transformers for Lithium-Ion Battery Capacity Prediction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</a:t>
            </a:r>
            <a:r>
              <a:rPr lang="en-US" altLang="zh-CN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《IEEE Sensors Letters》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</a:t>
            </a:r>
            <a:r>
              <a:rPr lang="en-US" altLang="zh-CN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SCI 4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区</a:t>
            </a:r>
            <a:r>
              <a:rPr lang="en-US" altLang="zh-CN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(2.2)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2025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年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4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月；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Chuang Chen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，</a:t>
            </a:r>
            <a:r>
              <a:rPr lang="en-US" altLang="zh-CN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Yuheng Wu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Jiantao Shi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等；导师第一学生第二；</a:t>
            </a:r>
            <a:endParaRPr lang="en-US" altLang="zh-CN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二、知识产权：</a:t>
            </a:r>
            <a:endParaRPr lang="en-US" altLang="zh-CN">
              <a:solidFill>
                <a:srgbClr val="C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[1]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已授权专利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：一种基于伪标签引导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Transformer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学习的雷达收发器故障诊断方法（发明专利）；授权公告号：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CN118468092B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；授权公告日：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2024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年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11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月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5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日；陈闯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吴宇桁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岳冬冬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史建涛；导师第一学生第二；</a:t>
            </a:r>
            <a:endParaRPr lang="en-US" altLang="zh-CN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[2]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已授权专利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：一种基于趋势感知注意力和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Transformer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编码器的锂离子电池健康状态估计方法（发明专利）；授权公告号：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CN118731717B 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；授权公告日：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2024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年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11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月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5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日；发明人：陈闯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吴宇桁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岳冬冬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史建涛；导师第一学生第二；</a:t>
            </a:r>
            <a:endParaRPr lang="en-US" altLang="zh-CN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[3]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已授权专利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：一种基于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TCN-UnetTSF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模型的锂离子电池容量预测方法（发明专利）；授权公告号：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CN118731716B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；授权公告日：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2024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年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12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月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31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日；陈闯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吴宇桁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岳冬冬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史建涛；导师第一学生第二；</a:t>
            </a:r>
            <a:endParaRPr lang="en-US" altLang="zh-CN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[4]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已公开专利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：一种具有风险规避的航空发动机寿命预测和维护方法（发明专利）；授权公告号：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CN118035857A 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；授权公告日：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2024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年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5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月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4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日；发明人：陈闯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 b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吴宇桁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, 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史建涛；导师第一学生第二；</a:t>
            </a:r>
            <a:endParaRPr lang="en-US" altLang="zh-CN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三、</a:t>
            </a:r>
            <a:r>
              <a:rPr lang="en-US" altLang="zh-CN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EI</a:t>
            </a: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会议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：</a:t>
            </a:r>
            <a:endParaRPr lang="en-US" altLang="zh-CN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[1]The 2025 Information Science Frontier Forum and the Academic Conference (ISF)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2025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年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4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月；中国银川；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A Novel Transformer Model with Trend-Aware Self-Attention for Accurate Lithium-lon Battery Capacity Prediction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；线下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 </a:t>
            </a: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[2]Joint International Conference on “Automation-Intelligence-Safety” &amp; “International Symposium on Autonomous Systems (ICAIS&amp;ISAS)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2025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年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5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月；中国西安；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A Hybrid Framework for Lithium-Ion Battery Capacity Prediction Using TimesNet and Transformer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；线下</a:t>
            </a:r>
            <a:endParaRPr lang="en-US" altLang="zh-CN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  <a:p>
            <a:pPr indent="0" algn="just">
              <a:lnSpc>
                <a:spcPts val="2400"/>
              </a:lnSpc>
              <a:buFont typeface="Wingdings" panose="05000000000000000000" charset="0"/>
              <a:buNone/>
            </a:pPr>
            <a:r>
              <a:rPr lang="zh-CN" altLang="en-US">
                <a:solidFill>
                  <a:srgbClr val="C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四、创新工程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：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[1]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集成深度学习与多尺度方法的锂离子电池健康预测研究；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2025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年</a:t>
            </a:r>
            <a:r>
              <a:rPr lang="en-US" altLang="zh-CN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2</a:t>
            </a:r>
            <a:r>
              <a:rPr lang="zh-CN" altLang="en-US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月；申请人主持</a:t>
            </a:r>
            <a:endParaRPr lang="zh-CN" altLang="en-US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6" name="剪去单角的矩形 45">
            <a:extLst>
              <a:ext uri="{FF2B5EF4-FFF2-40B4-BE49-F238E27FC236}">
                <a16:creationId xmlns:a16="http://schemas.microsoft.com/office/drawing/2014/main" id="{20AED097-998B-6423-84F6-300F11CE0DE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V="1">
            <a:off x="5015293" y="0"/>
            <a:ext cx="4366040" cy="490220"/>
          </a:xfrm>
          <a:prstGeom prst="snip1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Shape 540">
            <a:extLst>
              <a:ext uri="{FF2B5EF4-FFF2-40B4-BE49-F238E27FC236}">
                <a16:creationId xmlns:a16="http://schemas.microsoft.com/office/drawing/2014/main" id="{E91F5625-5ACB-A4E8-88D7-1FAFF4B837D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015292" y="55245"/>
            <a:ext cx="4366601" cy="347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>
            <a:noAutofit/>
          </a:bodyPr>
          <a:lstStyle>
            <a:lvl1pPr algn="l">
              <a:defRPr sz="4200" spc="84">
                <a:solidFill>
                  <a:srgbClr val="AAAAAA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800" spc="0">
                <a:solidFill>
                  <a:srgbClr val="000000"/>
                </a:solidFill>
              </a:defRPr>
            </a:pPr>
            <a:r>
              <a:rPr kumimoji="0" lang="zh-CN" altLang="en-US" sz="2000" b="1" i="0" u="none" strike="noStrike" kern="1200" cap="none" spc="42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已取得的研究工作成绩成果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41910" y="-11303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5</a:t>
            </a:r>
            <a:r>
              <a:rPr lang="zh-CN" altLang="en-US" sz="5400" b="1" dirty="0">
                <a:solidFill>
                  <a:schemeClr val="bg1"/>
                </a:solidFill>
                <a:cs typeface="+mn-ea"/>
                <a:sym typeface="+mn-lt"/>
              </a:rPr>
              <a:t>、进度安排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6973154"/>
              </p:ext>
            </p:extLst>
          </p:nvPr>
        </p:nvGraphicFramePr>
        <p:xfrm>
          <a:off x="718398" y="949750"/>
          <a:ext cx="10060305" cy="5349451"/>
        </p:xfrm>
        <a:graphic>
          <a:graphicData uri="http://schemas.openxmlformats.org/drawingml/2006/table">
            <a:tbl>
              <a:tblPr/>
              <a:tblGrid>
                <a:gridCol w="767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89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95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642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135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4874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阶 段 及 内 容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4874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起止时间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4874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阶段成果型式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4874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81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5C6EA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进行文献调研，了解区间预测及不确定性量化的现有研究，特别是基于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QR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和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KDE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的预测模型。选择合适的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Transformer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架构，并设计适用于电池管理系统的区间预测方法，重点关注多工况下模型的稳定性和精确性。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5C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2025.09-2025.11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5C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文献调研报告、方法设计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5C6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9151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 fontAlgn="ctr"/>
                      <a:r>
                        <a:rPr lang="zh-CN" altLang="en-US" sz="1400"/>
                        <a:t>实施基于</a:t>
                      </a:r>
                      <a:r>
                        <a:rPr lang="en-US" altLang="zh-CN" sz="1400"/>
                        <a:t>QR</a:t>
                      </a:r>
                      <a:r>
                        <a:rPr lang="zh-CN" altLang="en-US" sz="1400"/>
                        <a:t>和</a:t>
                      </a:r>
                      <a:r>
                        <a:rPr lang="en-US" altLang="zh-CN" sz="1400"/>
                        <a:t>KDE</a:t>
                      </a:r>
                      <a:r>
                        <a:rPr lang="zh-CN" altLang="en-US" sz="1400"/>
                        <a:t>的区间预测模型，嵌入分位数回归层到改进的</a:t>
                      </a:r>
                      <a:r>
                        <a:rPr lang="en-US" altLang="zh-CN" sz="1400"/>
                        <a:t>Transformer</a:t>
                      </a:r>
                      <a:r>
                        <a:rPr lang="zh-CN" altLang="en-US" sz="1400"/>
                        <a:t>网络，利用</a:t>
                      </a:r>
                      <a:r>
                        <a:rPr lang="en-US" altLang="zh-CN" sz="1400"/>
                        <a:t>KDE</a:t>
                      </a:r>
                      <a:r>
                        <a:rPr lang="zh-CN" altLang="en-US" sz="1400"/>
                        <a:t>推导电池循环阶段预测点的概率密度，进行基准实验评估模型性能，完成小论文并进行投稿。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2025.12-2026.02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/>
                        <a:t>实验结果、论文投稿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B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784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5C6EA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整理区间预测与不确定性量化实验数据，完成数据校验与结果分析，撰写毕业论文，明确研究创新点与核心意义，准备毕业答辩相关材料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5C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2026.03-2026.04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5C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毕业论文、答辩材料</a:t>
                      </a:r>
                    </a:p>
                  </a:txBody>
                  <a:tcPr marL="7937" marR="7937" marT="7937" marB="0" anchor="ctr">
                    <a:lnL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B5C6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5.54236220472438,&quot;left&quot;:84.31173228346456,&quot;top&quot;:183.37543307086614,&quot;width&quot;:806.8978740157479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4.45,&quot;left&quot;:92.65,&quot;top&quot;:87.85,&quot;width&quot;:774.45}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792*356"/>
  <p:tag name="TABLE_ENDDRAG_RECT" val="110*88*792*35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86.3,&quot;left&quot;:74,&quot;top&quot;:217,&quot;width&quot;:812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2_2*n_h_i*1_1_5"/>
  <p:tag name="KSO_WM_TEMPLATE_CATEGORY" val="diagram"/>
  <p:tag name="KSO_WM_TEMPLATE_INDEX" val="20230962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n1-1"/>
  <p:tag name="KSO_WM_UNIT_TYPE" val="n_h_i"/>
  <p:tag name="KSO_WM_UNIT_INDEX" val="1_1_5"/>
  <p:tag name="KSO_WM_UNIT_FILL_FORE_SCHEMECOLOR_INDEX" val="5"/>
  <p:tag name="KSO_WM_DIAGRAM_MAX_ITEMCNT" val="6"/>
  <p:tag name="KSO_WM_DIAGRAM_MIN_ITEMCNT" val="2"/>
  <p:tag name="KSO_WM_DIAGRAM_VIRTUALLY_FRAME" val="{&quot;height&quot;:411.45,&quot;left&quot;:187.10001220703126,&quot;top&quot;:114.1,&quot;width&quot;:869.5999755859375}"/>
  <p:tag name="KSO_WM_DIAGRAM_COLOR_MATCH_VALUE" val="{&quot;shape&quot;:{&quot;fill&quot;:{&quot;gradient&quot;:[{&quot;brightness&quot;:0.949999988079071,&quot;colorType&quot;:1,&quot;foreColorIndex&quot;:5,&quot;pos&quot;:0,&quot;transparency&quot;:1},{&quot;brightness&quot;:0,&quot;colorType&quot;:1,&quot;foreColorIndex&quot;:5,&quot;pos&quot;:0.8799999952316284,&quot;transparency&quot;:0.44999998807907104}],&quot;type&quot;:3},&quot;glow&quot;:{&quot;colorType&quot;:0},&quot;line&quot;:{&quot;gradient&quot;:[{&quot;brightness&quot;:0,&quot;colorType&quot;:1,&quot;foreColorIndex&quot;:5,&quot;pos&quot;:0,&quot;transparency&quot;:0.15000000596046448},{&quot;brightness&quot;:0,&quot;colorType&quot;:1,&quot;foreColorIndex&quot;:5,&quot;pos&quot;:0.6800000071525574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]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4.45,&quot;left&quot;:92.65,&quot;top&quot;:87.85,&quot;width&quot;:774.45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4.45,&quot;left&quot;:92.65,&quot;top&quot;:87.85,&quot;width&quot;:774.45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4.45,&quot;left&quot;:92.65,&quot;top&quot;:87.85,&quot;width&quot;:774.45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4.45,&quot;left&quot;:92.65,&quot;top&quot;:87.85,&quot;width&quot;:774.45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0.85944881889753,&quot;left&quot;:96.32015748031499,&quot;top&quot;:113.24157480314962,&quot;width&quot;:781.4520472440943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0.85944881889753,&quot;left&quot;:96.32015748031499,&quot;top&quot;:113.24157480314962,&quot;width&quot;:781.4520472440943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24.1584251968504,&quot;left&quot;:91.45,&quot;top&quot;:113.24157480314962,&quot;width&quot;:786.3222047244093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24.1584251968504,&quot;left&quot;:91.45,&quot;top&quot;:113.24157480314962,&quot;width&quot;:786.3222047244093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24.1584251968504,&quot;left&quot;:91.45,&quot;top&quot;:113.24157480314962,&quot;width&quot;:786.3222047244093}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24.1584251968504,&quot;left&quot;:91.45,&quot;top&quot;:113.24157480314962,&quot;width&quot;:786.3222047244093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4.1584251968504,&quot;left&quot;:91.45,&quot;top&quot;:113.24157480314962,&quot;width&quot;:786.3222047244093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2.35220472440946,&quot;left&quot;:182.7896062992126,&quot;top&quot;:174.6332283464567,&quot;width&quot;:618.6551181102362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2.35220472440946,&quot;left&quot;:182.7896062992126,&quot;top&quot;:174.6332283464567,&quot;width&quot;:618.6551181102362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2.35220472440946,&quot;left&quot;:182.7896062992126,&quot;top&quot;:174.6332283464567,&quot;width&quot;:618.6551181102362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2.35220472440946,&quot;left&quot;:182.7896062992126,&quot;top&quot;:174.6332283464567,&quot;width&quot;:618.6551181102362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2_2*n_h_i*1_1_5"/>
  <p:tag name="KSO_WM_TEMPLATE_CATEGORY" val="diagram"/>
  <p:tag name="KSO_WM_TEMPLATE_INDEX" val="20230962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n1-1"/>
  <p:tag name="KSO_WM_UNIT_TYPE" val="n_h_i"/>
  <p:tag name="KSO_WM_UNIT_INDEX" val="1_1_5"/>
  <p:tag name="KSO_WM_UNIT_FILL_FORE_SCHEMECOLOR_INDEX" val="5"/>
  <p:tag name="KSO_WM_DIAGRAM_MAX_ITEMCNT" val="6"/>
  <p:tag name="KSO_WM_DIAGRAM_MIN_ITEMCNT" val="2"/>
  <p:tag name="KSO_WM_DIAGRAM_VIRTUALLY_FRAME" val="{&quot;height&quot;:411.45,&quot;left&quot;:187.10001220703126,&quot;top&quot;:114.1,&quot;width&quot;:869.5999755859375}"/>
  <p:tag name="KSO_WM_DIAGRAM_COLOR_MATCH_VALUE" val="{&quot;shape&quot;:{&quot;fill&quot;:{&quot;gradient&quot;:[{&quot;brightness&quot;:0.949999988079071,&quot;colorType&quot;:1,&quot;foreColorIndex&quot;:5,&quot;pos&quot;:0,&quot;transparency&quot;:1},{&quot;brightness&quot;:0,&quot;colorType&quot;:1,&quot;foreColorIndex&quot;:5,&quot;pos&quot;:0.8799999952316284,&quot;transparency&quot;:0.44999998807907104}],&quot;type&quot;:3},&quot;glow&quot;:{&quot;colorType&quot;:0},&quot;line&quot;:{&quot;gradient&quot;:[{&quot;brightness&quot;:0,&quot;colorType&quot;:1,&quot;foreColorIndex&quot;:5,&quot;pos&quot;:0,&quot;transparency&quot;:0.15000000596046448},{&quot;brightness&quot;:0,&quot;colorType&quot;:1,&quot;foreColorIndex&quot;:5,&quot;pos&quot;:0.6800000071525574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]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5.54236220472438,&quot;left&quot;:84.31173228346456,&quot;top&quot;:183.37543307086614,&quot;width&quot;:806.8978740157479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4.45,&quot;left&quot;:92.65,&quot;top&quot;:87.85,&quot;width&quot;:774.45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2.35220472440946,&quot;left&quot;:182.7896062992126,&quot;top&quot;:174.6332283464567,&quot;width&quot;:618.6551181102362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2.35220472440946,&quot;left&quot;:182.7896062992126,&quot;top&quot;:174.6332283464567,&quot;width&quot;:618.6551181102362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2.35220472440946,&quot;left&quot;:182.7896062992126,&quot;top&quot;:174.6332283464567,&quot;width&quot;:618.6551181102362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22.35220472440946,&quot;left&quot;:182.7896062992126,&quot;top&quot;:174.6332283464567,&quot;width&quot;:618.6551181102362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5.54236220472438,&quot;left&quot;:84.31173228346456,&quot;top&quot;:183.37543307086614,&quot;width&quot;:806.8978740157479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4.45,&quot;left&quot;:92.65,&quot;top&quot;:87.85,&quot;width&quot;:774.45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07.00007874015745,&quot;left&quot;:83.22692913385826,&quot;top&quot;:217,&quot;width&quot;:812.0730708661417}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2_2*n_h_i*1_1_5"/>
  <p:tag name="KSO_WM_TEMPLATE_CATEGORY" val="diagram"/>
  <p:tag name="KSO_WM_TEMPLATE_INDEX" val="20230962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n1-1"/>
  <p:tag name="KSO_WM_UNIT_TYPE" val="n_h_i"/>
  <p:tag name="KSO_WM_UNIT_INDEX" val="1_1_5"/>
  <p:tag name="KSO_WM_UNIT_FILL_FORE_SCHEMECOLOR_INDEX" val="5"/>
  <p:tag name="KSO_WM_DIAGRAM_MAX_ITEMCNT" val="6"/>
  <p:tag name="KSO_WM_DIAGRAM_MIN_ITEMCNT" val="2"/>
  <p:tag name="KSO_WM_DIAGRAM_VIRTUALLY_FRAME" val="{&quot;height&quot;:411.45,&quot;left&quot;:187.10001220703126,&quot;top&quot;:114.1,&quot;width&quot;:869.5999755859375}"/>
  <p:tag name="KSO_WM_DIAGRAM_COLOR_MATCH_VALUE" val="{&quot;shape&quot;:{&quot;fill&quot;:{&quot;gradient&quot;:[{&quot;brightness&quot;:0.949999988079071,&quot;colorType&quot;:1,&quot;foreColorIndex&quot;:5,&quot;pos&quot;:0,&quot;transparency&quot;:1},{&quot;brightness&quot;:0,&quot;colorType&quot;:1,&quot;foreColorIndex&quot;:5,&quot;pos&quot;:0.8799999952316284,&quot;transparency&quot;:0.44999998807907104}],&quot;type&quot;:3},&quot;glow&quot;:{&quot;colorType&quot;:0},&quot;line&quot;:{&quot;gradient&quot;:[{&quot;brightness&quot;:0,&quot;colorType&quot;:1,&quot;foreColorIndex&quot;:5,&quot;pos&quot;:0,&quot;transparency&quot;:0.15000000596046448},{&quot;brightness&quot;:0,&quot;colorType&quot;:1,&quot;foreColorIndex&quot;:5,&quot;pos&quot;:0.6800000071525574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]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2_2*n_h_i*1_1_5"/>
  <p:tag name="KSO_WM_TEMPLATE_CATEGORY" val="diagram"/>
  <p:tag name="KSO_WM_TEMPLATE_INDEX" val="20230962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n1-1"/>
  <p:tag name="KSO_WM_UNIT_TYPE" val="n_h_i"/>
  <p:tag name="KSO_WM_UNIT_INDEX" val="1_1_5"/>
  <p:tag name="KSO_WM_UNIT_FILL_FORE_SCHEMECOLOR_INDEX" val="5"/>
  <p:tag name="KSO_WM_DIAGRAM_MAX_ITEMCNT" val="6"/>
  <p:tag name="KSO_WM_DIAGRAM_MIN_ITEMCNT" val="2"/>
  <p:tag name="KSO_WM_DIAGRAM_VIRTUALLY_FRAME" val="{&quot;height&quot;:411.45,&quot;left&quot;:187.10001220703126,&quot;top&quot;:114.1,&quot;width&quot;:869.5999755859375}"/>
  <p:tag name="KSO_WM_DIAGRAM_COLOR_MATCH_VALUE" val="{&quot;shape&quot;:{&quot;fill&quot;:{&quot;gradient&quot;:[{&quot;brightness&quot;:0.949999988079071,&quot;colorType&quot;:1,&quot;foreColorIndex&quot;:5,&quot;pos&quot;:0,&quot;transparency&quot;:1},{&quot;brightness&quot;:0,&quot;colorType&quot;:1,&quot;foreColorIndex&quot;:5,&quot;pos&quot;:0.8799999952316284,&quot;transparency&quot;:0.44999998807907104}],&quot;type&quot;:3},&quot;glow&quot;:{&quot;colorType&quot;:0},&quot;line&quot;:{&quot;gradient&quot;:[{&quot;brightness&quot;:0,&quot;colorType&quot;:1,&quot;foreColorIndex&quot;:5,&quot;pos&quot;:0,&quot;transparency&quot;:0.15000000596046448},{&quot;brightness&quot;:0,&quot;colorType&quot;:1,&quot;foreColorIndex&quot;:5,&quot;pos&quot;:0.6800000071525574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]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411.45,&quot;left&quot;:187.10001220703126,&quot;top&quot;:114.1,&quot;width&quot;:869.5999755859375}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5.46409448818895,&quot;left&quot;:103.27015748031499,&quot;top&quot;:151.4915748031496,&quot;width&quot;:770.9522047244094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，www.1ppt.com">
  <a:themeElements>
    <a:clrScheme name="自定义 37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00000"/>
      </a:accent1>
      <a:accent2>
        <a:srgbClr val="119169"/>
      </a:accent2>
      <a:accent3>
        <a:srgbClr val="C00000"/>
      </a:accent3>
      <a:accent4>
        <a:srgbClr val="119169"/>
      </a:accent4>
      <a:accent5>
        <a:srgbClr val="C00000"/>
      </a:accent5>
      <a:accent6>
        <a:srgbClr val="119169"/>
      </a:accent6>
      <a:hlink>
        <a:srgbClr val="C00000"/>
      </a:hlink>
      <a:folHlink>
        <a:srgbClr val="119169"/>
      </a:folHlink>
    </a:clrScheme>
    <a:fontScheme name="rmjarsww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2058</Words>
  <Application>Microsoft Office PowerPoint</Application>
  <PresentationFormat>宽屏</PresentationFormat>
  <Paragraphs>105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Arial</vt:lpstr>
      <vt:lpstr>微软雅黑</vt:lpstr>
      <vt:lpstr>等线 Light</vt:lpstr>
      <vt:lpstr>思源黑体 CN Heavy</vt:lpstr>
      <vt:lpstr>Wingdings</vt:lpstr>
      <vt:lpstr>等线</vt:lpstr>
      <vt:lpstr>Times New Roman</vt:lpstr>
      <vt:lpstr>Office 主题​​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超凡 耿</dc:creator>
  <cp:lastModifiedBy>吴宇桁 吴宇桁</cp:lastModifiedBy>
  <cp:revision>121</cp:revision>
  <dcterms:created xsi:type="dcterms:W3CDTF">2025-04-10T07:54:00Z</dcterms:created>
  <dcterms:modified xsi:type="dcterms:W3CDTF">2025-09-24T16:01:26Z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E8FD1FDA2BE042A6B606F99AC0BB647E_13</vt:lpwstr>
  </property>
  <property fmtid="{D5CDD505-2E9C-101B-9397-08002B2CF9AE}" pid="3" name="KSOProductBuildVer">
    <vt:lpwstr>2052-12.1.0.22529</vt:lpwstr>
  </property>
</Properties>
</file>

<file path=docProps/thumbnail.jpeg>
</file>